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9"/>
  </p:notesMasterIdLst>
  <p:sldIdLst>
    <p:sldId id="256" r:id="rId2"/>
    <p:sldId id="260" r:id="rId3"/>
    <p:sldId id="258" r:id="rId4"/>
    <p:sldId id="275" r:id="rId5"/>
    <p:sldId id="259" r:id="rId6"/>
    <p:sldId id="261" r:id="rId7"/>
    <p:sldId id="262" r:id="rId8"/>
    <p:sldId id="263" r:id="rId9"/>
    <p:sldId id="276" r:id="rId10"/>
    <p:sldId id="264" r:id="rId11"/>
    <p:sldId id="265" r:id="rId12"/>
    <p:sldId id="266" r:id="rId13"/>
    <p:sldId id="277" r:id="rId14"/>
    <p:sldId id="267" r:id="rId15"/>
    <p:sldId id="283" r:id="rId16"/>
    <p:sldId id="268" r:id="rId17"/>
    <p:sldId id="278" r:id="rId18"/>
    <p:sldId id="269" r:id="rId19"/>
    <p:sldId id="270" r:id="rId20"/>
    <p:sldId id="282" r:id="rId21"/>
    <p:sldId id="271" r:id="rId22"/>
    <p:sldId id="279" r:id="rId23"/>
    <p:sldId id="272" r:id="rId24"/>
    <p:sldId id="273" r:id="rId25"/>
    <p:sldId id="281" r:id="rId26"/>
    <p:sldId id="280" r:id="rId27"/>
    <p:sldId id="274"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250" y="-6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63BCD1-4006-4D73-B7D2-CF4A6BBD13C4}" type="datetimeFigureOut">
              <a:rPr lang="ru-RU" smtClean="0"/>
              <a:pPr/>
              <a:t>18.03.2020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229408-2024-4FF8-B4C4-8A1CDDF7B480}" type="slidenum">
              <a:rPr lang="ru-RU" smtClean="0"/>
              <a:pPr/>
              <a:t>‹#›</a:t>
            </a:fld>
            <a:endParaRPr lang="ru-RU"/>
          </a:p>
        </p:txBody>
      </p:sp>
    </p:spTree>
    <p:extLst>
      <p:ext uri="{BB962C8B-B14F-4D97-AF65-F5344CB8AC3E}">
        <p14:creationId xmlns:p14="http://schemas.microsoft.com/office/powerpoint/2010/main" val="1678180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25229408-2024-4FF8-B4C4-8A1CDDF7B480}" type="slidenum">
              <a:rPr lang="ru-RU" smtClean="0"/>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sz="3200" dirty="0" smtClean="0"/>
              <a:t>Современные пломбировочные материалы, используемые при реставрации временных зубов</a:t>
            </a:r>
            <a:endParaRPr lang="ru-RU" sz="32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846158"/>
          </a:xfrm>
        </p:spPr>
        <p:txBody>
          <a:bodyPr>
            <a:normAutofit/>
          </a:bodyPr>
          <a:lstStyle/>
          <a:p>
            <a:r>
              <a:rPr lang="ru-RU" sz="3200" b="1" dirty="0" smtClean="0"/>
              <a:t>Б. Лечение кариеса дентина</a:t>
            </a:r>
            <a:endParaRPr lang="ru-RU" sz="3200" dirty="0"/>
          </a:p>
        </p:txBody>
      </p:sp>
      <p:sp>
        <p:nvSpPr>
          <p:cNvPr id="3" name="Содержимое 2"/>
          <p:cNvSpPr>
            <a:spLocks noGrp="1"/>
          </p:cNvSpPr>
          <p:nvPr>
            <p:ph idx="1"/>
          </p:nvPr>
        </p:nvSpPr>
        <p:spPr>
          <a:xfrm>
            <a:off x="457200" y="928670"/>
            <a:ext cx="8229600" cy="5572164"/>
          </a:xfrm>
        </p:spPr>
        <p:txBody>
          <a:bodyPr>
            <a:normAutofit fontScale="25000" lnSpcReduction="20000"/>
          </a:bodyPr>
          <a:lstStyle/>
          <a:p>
            <a:pPr algn="just">
              <a:buNone/>
            </a:pPr>
            <a:r>
              <a:rPr lang="en-US" b="1" dirty="0" smtClean="0"/>
              <a:t>	</a:t>
            </a:r>
            <a:endParaRPr lang="ru-RU" dirty="0" smtClean="0"/>
          </a:p>
          <a:p>
            <a:pPr algn="just">
              <a:buNone/>
            </a:pPr>
            <a:r>
              <a:rPr lang="en-US" dirty="0" smtClean="0"/>
              <a:t>	</a:t>
            </a:r>
            <a:r>
              <a:rPr lang="ru-RU" sz="6400" dirty="0" smtClean="0"/>
              <a:t>Выбор метода лечения кариеса дентина временного зуба зависит от локализации полости, глубины распространения патологического процесса, </a:t>
            </a:r>
            <a:r>
              <a:rPr lang="ru-RU" sz="6400" dirty="0" err="1" smtClean="0"/>
              <a:t>сформированности</a:t>
            </a:r>
            <a:r>
              <a:rPr lang="ru-RU" sz="6400" dirty="0" smtClean="0"/>
              <a:t> корня зуба, активности течения кариеса и возможности выполнения протокола лечения в конкретной клинической ситуации.</a:t>
            </a:r>
          </a:p>
          <a:p>
            <a:pPr algn="just">
              <a:buNone/>
            </a:pPr>
            <a:r>
              <a:rPr lang="en-US" sz="6400" dirty="0" smtClean="0"/>
              <a:t>	</a:t>
            </a:r>
            <a:r>
              <a:rPr lang="ru-RU" sz="6400" b="1" dirty="0" err="1" smtClean="0"/>
              <a:t>Неинвазивные</a:t>
            </a:r>
            <a:r>
              <a:rPr lang="ru-RU" sz="6400" dirty="0" smtClean="0"/>
              <a:t> </a:t>
            </a:r>
            <a:r>
              <a:rPr lang="ru-RU" sz="6400" b="1" dirty="0" smtClean="0"/>
              <a:t>методы лечения</a:t>
            </a:r>
            <a:endParaRPr lang="ru-RU" sz="6400" dirty="0" smtClean="0"/>
          </a:p>
          <a:p>
            <a:pPr algn="just">
              <a:buNone/>
            </a:pPr>
            <a:r>
              <a:rPr lang="en-US" sz="6400" dirty="0" smtClean="0"/>
              <a:t>	</a:t>
            </a:r>
            <a:r>
              <a:rPr lang="ru-RU" sz="6400" dirty="0" smtClean="0"/>
              <a:t>Глубокое фторирование, </a:t>
            </a:r>
            <a:r>
              <a:rPr lang="ru-RU" sz="6400" dirty="0" err="1" smtClean="0"/>
              <a:t>озонотерапия</a:t>
            </a:r>
            <a:r>
              <a:rPr lang="ru-RU" sz="6400" dirty="0" smtClean="0"/>
              <a:t> предполагают лечение без пломбирования. Область самостоятельного применения ограничена. Наиболее часто методы показаны при лечении фронтальной группы зубов и вестибулярных поверхностей моляров.</a:t>
            </a:r>
          </a:p>
          <a:p>
            <a:pPr algn="just">
              <a:buNone/>
            </a:pPr>
            <a:r>
              <a:rPr lang="en-US" sz="6400" b="1" dirty="0" smtClean="0"/>
              <a:t>	</a:t>
            </a:r>
            <a:r>
              <a:rPr lang="ru-RU" sz="6400" b="1" dirty="0" err="1" smtClean="0"/>
              <a:t>Малоинвазивные</a:t>
            </a:r>
            <a:r>
              <a:rPr lang="ru-RU" sz="6400" b="1" dirty="0" smtClean="0"/>
              <a:t> методы лечения кариеса дентина временных зубов</a:t>
            </a:r>
            <a:endParaRPr lang="ru-RU" sz="6400" dirty="0" smtClean="0"/>
          </a:p>
          <a:p>
            <a:pPr algn="just">
              <a:buNone/>
            </a:pPr>
            <a:r>
              <a:rPr lang="en-US" sz="6400" dirty="0" smtClean="0"/>
              <a:t>	</a:t>
            </a:r>
            <a:r>
              <a:rPr lang="ru-RU" sz="6400" dirty="0" smtClean="0"/>
              <a:t>Максимально сохраняют ткани зуба, снижают потребность в обезболивании.</a:t>
            </a:r>
          </a:p>
          <a:p>
            <a:pPr algn="just">
              <a:buNone/>
            </a:pPr>
            <a:r>
              <a:rPr lang="en-US" sz="6400" b="1" dirty="0" smtClean="0"/>
              <a:t>	</a:t>
            </a:r>
            <a:r>
              <a:rPr lang="ru-RU" sz="6400" b="1" dirty="0" smtClean="0"/>
              <a:t>А</a:t>
            </a:r>
            <a:r>
              <a:rPr lang="en-US" sz="6400" b="1" dirty="0" smtClean="0"/>
              <a:t>R</a:t>
            </a:r>
            <a:r>
              <a:rPr lang="ru-RU" sz="6400" b="1" dirty="0" smtClean="0"/>
              <a:t>Т-препарирование</a:t>
            </a:r>
            <a:endParaRPr lang="ru-RU" sz="6400" dirty="0" smtClean="0"/>
          </a:p>
          <a:p>
            <a:pPr algn="just">
              <a:buNone/>
            </a:pPr>
            <a:r>
              <a:rPr lang="en-US" sz="6400" dirty="0" smtClean="0"/>
              <a:t>	</a:t>
            </a:r>
            <a:r>
              <a:rPr lang="ru-RU" sz="6400" dirty="0" smtClean="0"/>
              <a:t>В 1994 г. нидерландский врач </a:t>
            </a:r>
            <a:r>
              <a:rPr lang="ru-RU" sz="6400" dirty="0" err="1" smtClean="0"/>
              <a:t>Тасо</a:t>
            </a:r>
            <a:r>
              <a:rPr lang="ru-RU" sz="6400" dirty="0" smtClean="0"/>
              <a:t> Р</a:t>
            </a:r>
            <a:r>
              <a:rPr lang="en-US" sz="6400" dirty="0" err="1" smtClean="0"/>
              <a:t>iot</a:t>
            </a:r>
            <a:r>
              <a:rPr lang="ru-RU" sz="6400" dirty="0" smtClean="0"/>
              <a:t>. предложил методику А</a:t>
            </a:r>
            <a:r>
              <a:rPr lang="en-US" sz="6400" dirty="0" smtClean="0"/>
              <a:t>R</a:t>
            </a:r>
            <a:r>
              <a:rPr lang="ru-RU" sz="6400" dirty="0" smtClean="0"/>
              <a:t>Т-препарирования. Методика может быть использована для оказания стоматологической помощи в сложных условиях, при лечении маленьких детей, у детей с высоким уровнем тревоги и страха. Она заключается в обработке кариозной полости экскаватором с последующим пломбированием сформированной полости </a:t>
            </a:r>
            <a:r>
              <a:rPr lang="ru-RU" sz="6400" dirty="0" err="1" smtClean="0"/>
              <a:t>стеклоиономерными</a:t>
            </a:r>
            <a:r>
              <a:rPr lang="ru-RU" sz="6400" dirty="0" smtClean="0"/>
              <a:t> цементами,</a:t>
            </a:r>
          </a:p>
          <a:p>
            <a:pPr algn="just">
              <a:buNone/>
            </a:pPr>
            <a:r>
              <a:rPr lang="en-US" sz="6400" dirty="0" smtClean="0"/>
              <a:t>	</a:t>
            </a:r>
            <a:r>
              <a:rPr lang="ru-RU" sz="6400" dirty="0" smtClean="0"/>
              <a:t>Наиболее подходящими материалами для методики А</a:t>
            </a:r>
            <a:r>
              <a:rPr lang="en-US" sz="6400" dirty="0" smtClean="0"/>
              <a:t>R</a:t>
            </a:r>
            <a:r>
              <a:rPr lang="ru-RU" sz="6400" dirty="0" smtClean="0"/>
              <a:t>Т-препарирования являются классические упроченные СИЦ, например </a:t>
            </a:r>
            <a:r>
              <a:rPr lang="ru-RU" sz="6400" dirty="0" err="1" smtClean="0"/>
              <a:t>Ке</a:t>
            </a:r>
            <a:r>
              <a:rPr lang="en-US" sz="6400" dirty="0" err="1" smtClean="0"/>
              <a:t>ta</a:t>
            </a:r>
            <a:r>
              <a:rPr lang="ru-RU" sz="6400" dirty="0" smtClean="0"/>
              <a:t>с™ Мо</a:t>
            </a:r>
            <a:r>
              <a:rPr lang="en-US" sz="6400" dirty="0" smtClean="0"/>
              <a:t>l</a:t>
            </a:r>
            <a:r>
              <a:rPr lang="ru-RU" sz="6400" dirty="0" err="1" smtClean="0"/>
              <a:t>аг</a:t>
            </a:r>
            <a:r>
              <a:rPr lang="ru-RU" sz="6400" dirty="0" smtClean="0"/>
              <a:t> </a:t>
            </a:r>
            <a:r>
              <a:rPr lang="ru-RU" sz="6400" dirty="0" err="1" smtClean="0"/>
              <a:t>Еа</a:t>
            </a:r>
            <a:r>
              <a:rPr lang="en-US" sz="6400" dirty="0" smtClean="0"/>
              <a:t>s</a:t>
            </a:r>
            <a:r>
              <a:rPr lang="ru-RU" sz="6400" dirty="0" smtClean="0"/>
              <a:t>у М</a:t>
            </a:r>
            <a:r>
              <a:rPr lang="en-US" sz="6400" dirty="0" err="1" smtClean="0"/>
              <a:t>i</a:t>
            </a:r>
            <a:r>
              <a:rPr lang="ru-RU" sz="6400" dirty="0" err="1" smtClean="0"/>
              <a:t>х</a:t>
            </a:r>
            <a:r>
              <a:rPr lang="ru-RU" sz="6400" dirty="0" smtClean="0"/>
              <a:t> (ЗМ Е</a:t>
            </a:r>
            <a:r>
              <a:rPr lang="en-US" sz="6400" dirty="0" smtClean="0"/>
              <a:t>S</a:t>
            </a:r>
            <a:r>
              <a:rPr lang="ru-RU" sz="6400" dirty="0" smtClean="0"/>
              <a:t>РЕ).</a:t>
            </a:r>
          </a:p>
          <a:p>
            <a:pPr algn="just">
              <a:buNone/>
            </a:pPr>
            <a:r>
              <a:rPr lang="en-US" sz="6400" dirty="0" smtClean="0"/>
              <a:t>	</a:t>
            </a:r>
            <a:r>
              <a:rPr lang="ru-RU" sz="6400" dirty="0" smtClean="0"/>
              <a:t> Мо</a:t>
            </a:r>
            <a:r>
              <a:rPr lang="en-US" sz="6400" dirty="0" smtClean="0"/>
              <a:t>l</a:t>
            </a:r>
            <a:r>
              <a:rPr lang="ru-RU" sz="6400" dirty="0" err="1" smtClean="0"/>
              <a:t>аг</a:t>
            </a:r>
            <a:r>
              <a:rPr lang="ru-RU" sz="6400" dirty="0" smtClean="0"/>
              <a:t> </a:t>
            </a:r>
            <a:r>
              <a:rPr lang="ru-RU" sz="6400" dirty="0" err="1" smtClean="0"/>
              <a:t>Еа</a:t>
            </a:r>
            <a:r>
              <a:rPr lang="en-US" sz="6400" dirty="0" smtClean="0"/>
              <a:t>s</a:t>
            </a:r>
            <a:r>
              <a:rPr lang="ru-RU" sz="6400" dirty="0" smtClean="0"/>
              <a:t>у М</a:t>
            </a:r>
            <a:r>
              <a:rPr lang="en-US" sz="6400" dirty="0" err="1" smtClean="0"/>
              <a:t>i</a:t>
            </a:r>
            <a:r>
              <a:rPr lang="ru-RU" sz="6400" dirty="0" err="1" smtClean="0"/>
              <a:t>х</a:t>
            </a:r>
            <a:r>
              <a:rPr lang="ru-RU" sz="6400" dirty="0" smtClean="0"/>
              <a:t> (ЗМ Е</a:t>
            </a:r>
            <a:r>
              <a:rPr lang="en-US" sz="6400" dirty="0" smtClean="0"/>
              <a:t>S</a:t>
            </a:r>
            <a:r>
              <a:rPr lang="ru-RU" sz="6400" dirty="0" smtClean="0"/>
              <a:t>РЕ</a:t>
            </a:r>
            <a:r>
              <a:rPr lang="en-US" sz="6400" dirty="0" smtClean="0"/>
              <a:t>)</a:t>
            </a:r>
            <a:r>
              <a:rPr lang="ru-RU" sz="6400" i="1" dirty="0" smtClean="0"/>
              <a:t> </a:t>
            </a:r>
            <a:r>
              <a:rPr lang="ru-RU" sz="6400" dirty="0" smtClean="0"/>
              <a:t>может быть использован для пломбирования </a:t>
            </a:r>
            <a:r>
              <a:rPr lang="en-US" sz="6400" dirty="0" smtClean="0"/>
              <a:t>I</a:t>
            </a:r>
            <a:r>
              <a:rPr lang="ru-RU" sz="6400" dirty="0" smtClean="0"/>
              <a:t>, </a:t>
            </a:r>
            <a:r>
              <a:rPr lang="en-US" sz="6400" dirty="0" smtClean="0"/>
              <a:t>II</a:t>
            </a:r>
            <a:r>
              <a:rPr lang="ru-RU" sz="6400" dirty="0" smtClean="0"/>
              <a:t>, </a:t>
            </a:r>
            <a:r>
              <a:rPr lang="en-US" sz="6400" dirty="0" smtClean="0"/>
              <a:t>III</a:t>
            </a:r>
            <a:r>
              <a:rPr lang="ru-RU" sz="6400" dirty="0" smtClean="0"/>
              <a:t>, </a:t>
            </a:r>
            <a:r>
              <a:rPr lang="en-US" sz="6400" dirty="0" smtClean="0"/>
              <a:t>V</a:t>
            </a:r>
            <a:r>
              <a:rPr lang="ru-RU" sz="6400" dirty="0" smtClean="0"/>
              <a:t> классов временных зубов при неполном удалении кариозного дентина и неполной сухости кариозной полости.</a:t>
            </a:r>
          </a:p>
          <a:p>
            <a:pPr algn="just">
              <a:buNone/>
            </a:pPr>
            <a:r>
              <a:rPr lang="en-US" sz="6400" dirty="0" smtClean="0"/>
              <a:t>	</a:t>
            </a:r>
            <a:r>
              <a:rPr lang="ru-RU" sz="6400" dirty="0" smtClean="0"/>
              <a:t>Недостаток метода - возможность применения только в открытых полостях - может быть преодолен путем предварительного раскрытия полости с применением бормашины.</a:t>
            </a:r>
          </a:p>
          <a:p>
            <a:pPr>
              <a:buNone/>
            </a:pPr>
            <a:r>
              <a:rPr lang="en-US" sz="6400" b="1" dirty="0" smtClean="0"/>
              <a:t>	</a:t>
            </a:r>
            <a:endParaRPr lang="ru-RU" sz="6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846158"/>
          </a:xfrm>
        </p:spPr>
        <p:txBody>
          <a:bodyPr>
            <a:normAutofit fontScale="90000"/>
          </a:bodyPr>
          <a:lstStyle/>
          <a:p>
            <a:r>
              <a:rPr lang="ru-RU" sz="3600" b="1" dirty="0" smtClean="0"/>
              <a:t>Хемомеханический способ</a:t>
            </a:r>
            <a:r>
              <a:rPr lang="ru-RU" sz="3600" dirty="0" smtClean="0"/>
              <a:t> </a:t>
            </a:r>
            <a:r>
              <a:rPr lang="ru-RU" sz="3600" b="1" dirty="0" smtClean="0"/>
              <a:t>препарирования</a:t>
            </a:r>
            <a:endParaRPr lang="ru-RU" dirty="0"/>
          </a:p>
        </p:txBody>
      </p:sp>
      <p:sp>
        <p:nvSpPr>
          <p:cNvPr id="3" name="Содержимое 2"/>
          <p:cNvSpPr>
            <a:spLocks noGrp="1"/>
          </p:cNvSpPr>
          <p:nvPr>
            <p:ph idx="1"/>
          </p:nvPr>
        </p:nvSpPr>
        <p:spPr>
          <a:xfrm>
            <a:off x="428596" y="928670"/>
            <a:ext cx="8229600" cy="4697427"/>
          </a:xfrm>
        </p:spPr>
        <p:txBody>
          <a:bodyPr>
            <a:normAutofit fontScale="25000" lnSpcReduction="20000"/>
          </a:bodyPr>
          <a:lstStyle/>
          <a:p>
            <a:pPr algn="just">
              <a:buNone/>
            </a:pPr>
            <a:r>
              <a:rPr lang="ru-RU" dirty="0" smtClean="0"/>
              <a:t>	</a:t>
            </a:r>
            <a:endParaRPr lang="ru-RU" sz="6400" dirty="0" smtClean="0"/>
          </a:p>
          <a:p>
            <a:pPr algn="just">
              <a:buNone/>
            </a:pPr>
            <a:r>
              <a:rPr lang="en-US" sz="6400" dirty="0" smtClean="0"/>
              <a:t>	</a:t>
            </a:r>
            <a:r>
              <a:rPr lang="ru-RU" sz="6400" dirty="0" smtClean="0"/>
              <a:t>Суть метода химического препарирования сводится к размягчению пораженного кариесом дентина химическими веществами с последующим пломбированием полости </a:t>
            </a:r>
            <a:r>
              <a:rPr lang="ru-RU" sz="6400" dirty="0" err="1" smtClean="0"/>
              <a:t>стеклоиономерными</a:t>
            </a:r>
            <a:r>
              <a:rPr lang="ru-RU" sz="6400" dirty="0" smtClean="0"/>
              <a:t> цементами.</a:t>
            </a:r>
          </a:p>
          <a:p>
            <a:pPr algn="just">
              <a:buNone/>
            </a:pPr>
            <a:r>
              <a:rPr lang="ru-RU" sz="6400" dirty="0" smtClean="0"/>
              <a:t>		Химические компоненты подобраны таким образом, что они не разрушают витальный дентин,  потому этот метод можно отнести к щадящему методу препарирования. Кроме этого, химическое препарирование не вызывает болевых ощущений у детей.</a:t>
            </a:r>
          </a:p>
          <a:p>
            <a:pPr algn="just">
              <a:buNone/>
            </a:pPr>
            <a:r>
              <a:rPr lang="ru-RU" sz="6400" dirty="0" smtClean="0"/>
              <a:t>		</a:t>
            </a:r>
            <a:r>
              <a:rPr lang="ru-RU" sz="6400" dirty="0" err="1" smtClean="0"/>
              <a:t>Кариклинз</a:t>
            </a:r>
            <a:r>
              <a:rPr lang="ru-RU" sz="6400" dirty="0" smtClean="0"/>
              <a:t> представлен комплектом гелей № 1 и № 2, расфасованных в шприцы по 3,0 г, </a:t>
            </a:r>
            <a:r>
              <a:rPr lang="ru-RU" sz="6400" dirty="0" err="1" smtClean="0"/>
              <a:t>кариес-детекторомм</a:t>
            </a:r>
            <a:r>
              <a:rPr lang="ru-RU" sz="6400" dirty="0" smtClean="0"/>
              <a:t> «</a:t>
            </a:r>
            <a:r>
              <a:rPr lang="ru-RU" sz="6400" dirty="0" err="1" smtClean="0"/>
              <a:t>Колор-тест</a:t>
            </a:r>
            <a:r>
              <a:rPr lang="ru-RU" sz="6400" dirty="0" smtClean="0"/>
              <a:t> №2» и набором инструментов для удаления размягченного дентина. Гели  наносятся последовательно, каждый из которых действует самостоятельно. Основой геля № 1 является </a:t>
            </a:r>
            <a:r>
              <a:rPr lang="ru-RU" sz="6400" dirty="0" err="1" smtClean="0"/>
              <a:t>динатриевая</a:t>
            </a:r>
            <a:r>
              <a:rPr lang="ru-RU" sz="6400" dirty="0" smtClean="0"/>
              <a:t> соль </a:t>
            </a:r>
            <a:r>
              <a:rPr lang="ru-RU" sz="6400" dirty="0" err="1" smtClean="0"/>
              <a:t>этилендиаминтетраацетата</a:t>
            </a:r>
            <a:r>
              <a:rPr lang="ru-RU" sz="6400" dirty="0" smtClean="0"/>
              <a:t> (ЭДТА) с добавкой щелочи, </a:t>
            </a:r>
            <a:r>
              <a:rPr lang="ru-RU" sz="6400" dirty="0" err="1" smtClean="0"/>
              <a:t>аэросила</a:t>
            </a:r>
            <a:r>
              <a:rPr lang="ru-RU" sz="6400" dirty="0" smtClean="0"/>
              <a:t>, глицерина, а также антисептика </a:t>
            </a:r>
            <a:r>
              <a:rPr lang="ru-RU" sz="6400" dirty="0" err="1" smtClean="0"/>
              <a:t>цетримида</a:t>
            </a:r>
            <a:r>
              <a:rPr lang="ru-RU" sz="6400" dirty="0" smtClean="0"/>
              <a:t>. В состав геля № 2 входит гипохлорит натрия, </a:t>
            </a:r>
            <a:r>
              <a:rPr lang="ru-RU" sz="6400" dirty="0" err="1" smtClean="0"/>
              <a:t>карбопол</a:t>
            </a:r>
            <a:r>
              <a:rPr lang="ru-RU" sz="6400" dirty="0" smtClean="0"/>
              <a:t>, щелочь, вода. Кроме того, препарат «</a:t>
            </a:r>
            <a:r>
              <a:rPr lang="ru-RU" sz="6400" dirty="0" err="1" smtClean="0"/>
              <a:t>Кариклинз</a:t>
            </a:r>
            <a:r>
              <a:rPr lang="ru-RU" sz="6400" dirty="0" smtClean="0"/>
              <a:t>» содержит анестетик </a:t>
            </a:r>
            <a:r>
              <a:rPr lang="ru-RU" sz="6400" dirty="0" err="1" smtClean="0"/>
              <a:t>лидокаин</a:t>
            </a:r>
            <a:r>
              <a:rPr lang="ru-RU" sz="6400" dirty="0" smtClean="0"/>
              <a:t> низкой концентрации, без адреналина.</a:t>
            </a:r>
          </a:p>
          <a:p>
            <a:pPr algn="just">
              <a:buNone/>
            </a:pPr>
            <a:r>
              <a:rPr lang="ru-RU" sz="6400" dirty="0" smtClean="0"/>
              <a:t>		Механизм действия геля № 1 заключается в образовании комплексов с деструктурированными минеральными компонентами дентина, подготавливая его к воздействию геля № 2. Он вызывает окончательное разложение кариозного коллагена, частично ферментированного бактериальными протеазами. Установлено, что поверхность дентина после обработки препаратом «</a:t>
            </a:r>
            <a:r>
              <a:rPr lang="ru-RU" sz="6400" dirty="0" err="1" smtClean="0"/>
              <a:t>Кариклинз</a:t>
            </a:r>
            <a:r>
              <a:rPr lang="ru-RU" sz="6400" dirty="0" smtClean="0"/>
              <a:t>» обладает структурой, необходимой для качественной адгезии восстановительных материалов.</a:t>
            </a:r>
          </a:p>
          <a:p>
            <a:pPr algn="just">
              <a:buNone/>
            </a:pPr>
            <a:r>
              <a:rPr lang="ru-RU" sz="6400" dirty="0" smtClean="0"/>
              <a:t>		Препарат </a:t>
            </a:r>
            <a:r>
              <a:rPr lang="en-US" sz="6400" dirty="0" err="1" smtClean="0"/>
              <a:t>Carisolv</a:t>
            </a:r>
            <a:r>
              <a:rPr lang="ru-RU" sz="6400" dirty="0" smtClean="0"/>
              <a:t> (Швеция) представлен гелем и жидкостью, упакованными в двойной шприц тюбик, смешивающимися при выдавливании. Гель содержит 3 аминокислоты (глютаминовую, лизин и лейцин),  </a:t>
            </a:r>
            <a:r>
              <a:rPr lang="ru-RU" sz="6400" dirty="0" err="1" smtClean="0"/>
              <a:t>карбоксиметилцеллюлозу</a:t>
            </a:r>
            <a:r>
              <a:rPr lang="ru-RU" sz="6400" dirty="0" smtClean="0"/>
              <a:t>, щелочь и воду, Жидкость представлена </a:t>
            </a:r>
            <a:r>
              <a:rPr lang="ru-RU" sz="6400" dirty="0" err="1" smtClean="0"/>
              <a:t>гипохлоридом</a:t>
            </a:r>
            <a:r>
              <a:rPr lang="ru-RU" sz="6400" dirty="0" smtClean="0"/>
              <a:t> натрия. Основным действующим веществом препаратов «</a:t>
            </a:r>
            <a:r>
              <a:rPr lang="ru-RU" sz="6400" dirty="0" err="1" smtClean="0"/>
              <a:t>Кариклинз</a:t>
            </a:r>
            <a:r>
              <a:rPr lang="ru-RU" sz="6400" dirty="0" smtClean="0"/>
              <a:t>» и </a:t>
            </a:r>
            <a:r>
              <a:rPr lang="en-US" sz="6400" dirty="0" err="1" smtClean="0"/>
              <a:t>Carisolv</a:t>
            </a:r>
            <a:r>
              <a:rPr lang="ru-RU" sz="6400" dirty="0" smtClean="0"/>
              <a:t> является гипохлорит натрия.</a:t>
            </a:r>
          </a:p>
          <a:p>
            <a:pPr>
              <a:buNone/>
            </a:pPr>
            <a:r>
              <a:rPr lang="ru-RU" sz="5600" b="1" dirty="0" smtClean="0"/>
              <a:t>	</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Содержимое 2"/>
          <p:cNvSpPr>
            <a:spLocks noGrp="1"/>
          </p:cNvSpPr>
          <p:nvPr>
            <p:ph idx="1"/>
          </p:nvPr>
        </p:nvSpPr>
        <p:spPr>
          <a:xfrm>
            <a:off x="457200" y="285728"/>
            <a:ext cx="8229600" cy="5840435"/>
          </a:xfrm>
        </p:spPr>
        <p:txBody>
          <a:bodyPr>
            <a:normAutofit fontScale="40000" lnSpcReduction="20000"/>
          </a:bodyPr>
          <a:lstStyle/>
          <a:p>
            <a:pPr>
              <a:buNone/>
            </a:pPr>
            <a:r>
              <a:rPr lang="ru-RU" sz="6400" b="1" dirty="0" smtClean="0"/>
              <a:t>	</a:t>
            </a:r>
            <a:r>
              <a:rPr lang="ru-RU" sz="5600" b="1" dirty="0" smtClean="0"/>
              <a:t>К преимуществам метода относятся:</a:t>
            </a:r>
            <a:endParaRPr lang="ru-RU" sz="5600" dirty="0" smtClean="0"/>
          </a:p>
          <a:p>
            <a:pPr>
              <a:buNone/>
            </a:pPr>
            <a:r>
              <a:rPr lang="ru-RU" sz="5600" dirty="0" smtClean="0"/>
              <a:t>	Безболезненность, безопасность для слизистой оболочки полости рта, бесшумность, максимальное сохранение здоровых тканей зуба.</a:t>
            </a:r>
          </a:p>
          <a:p>
            <a:pPr>
              <a:buNone/>
            </a:pPr>
            <a:r>
              <a:rPr lang="ru-RU" sz="5600" dirty="0" smtClean="0"/>
              <a:t>	 </a:t>
            </a:r>
            <a:r>
              <a:rPr lang="ru-RU" sz="5600" b="1" dirty="0" smtClean="0"/>
              <a:t>Недостатками метода являются:</a:t>
            </a:r>
            <a:endParaRPr lang="ru-RU" sz="5600" dirty="0" smtClean="0"/>
          </a:p>
          <a:p>
            <a:pPr>
              <a:buNone/>
            </a:pPr>
            <a:r>
              <a:rPr lang="ru-RU" sz="5600" dirty="0" smtClean="0"/>
              <a:t>	Длительность процедуры, неприятный запах, сложность удаления плотного пигментированного дентина и открытие входа в полость ручными инструментами. Химико-механический метод лечения показан в следующих случаях:</a:t>
            </a:r>
          </a:p>
          <a:p>
            <a:pPr lvl="0"/>
            <a:r>
              <a:rPr lang="ru-RU" sz="5600" dirty="0" smtClean="0"/>
              <a:t>Для малышей до 3 лет.</a:t>
            </a:r>
          </a:p>
          <a:p>
            <a:pPr lvl="0"/>
            <a:r>
              <a:rPr lang="ru-RU" sz="5600" dirty="0" smtClean="0"/>
              <a:t>Для пациентов, боящихся бормашины.</a:t>
            </a:r>
          </a:p>
          <a:p>
            <a:pPr lvl="0"/>
            <a:r>
              <a:rPr lang="ru-RU" sz="5600" dirty="0" smtClean="0"/>
              <a:t>Для пациентов, имеющих противопоказания к местной анестезии.</a:t>
            </a:r>
          </a:p>
          <a:p>
            <a:pPr lvl="0"/>
            <a:r>
              <a:rPr lang="ru-RU" sz="5600" dirty="0" smtClean="0"/>
              <a:t>Для эмоционально неуравновешенных детей.</a:t>
            </a:r>
          </a:p>
          <a:p>
            <a:pPr lvl="0"/>
            <a:r>
              <a:rPr lang="ru-RU" sz="5600" dirty="0" smtClean="0"/>
              <a:t>Для детей с общими заболеваниями при лечении на дому.</a:t>
            </a:r>
          </a:p>
          <a:p>
            <a:pPr>
              <a:buNone/>
            </a:pPr>
            <a:r>
              <a:rPr lang="ru-RU" sz="5600" b="1" dirty="0" smtClean="0"/>
              <a:t>	</a:t>
            </a:r>
            <a:endParaRPr lang="ru-RU" dirty="0" smtClean="0"/>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normAutofit fontScale="90000"/>
          </a:bodyPr>
          <a:lstStyle/>
          <a:p>
            <a:r>
              <a:rPr lang="ru-RU" sz="3600" b="1" dirty="0" smtClean="0"/>
              <a:t>Традиционное препарирование с помощью бормашины</a:t>
            </a:r>
            <a:r>
              <a:rPr lang="ru-RU" sz="3600" dirty="0" smtClean="0"/>
              <a:t/>
            </a:r>
            <a:br>
              <a:rPr lang="ru-RU" sz="3600" dirty="0" smtClean="0"/>
            </a:br>
            <a:endParaRPr lang="ru-RU" dirty="0"/>
          </a:p>
        </p:txBody>
      </p:sp>
      <p:sp>
        <p:nvSpPr>
          <p:cNvPr id="3" name="Объект 2"/>
          <p:cNvSpPr>
            <a:spLocks noGrp="1"/>
          </p:cNvSpPr>
          <p:nvPr>
            <p:ph idx="1"/>
          </p:nvPr>
        </p:nvSpPr>
        <p:spPr>
          <a:xfrm>
            <a:off x="428596" y="1142984"/>
            <a:ext cx="8229600" cy="4840303"/>
          </a:xfrm>
        </p:spPr>
        <p:txBody>
          <a:bodyPr>
            <a:noAutofit/>
          </a:bodyPr>
          <a:lstStyle/>
          <a:p>
            <a:pPr algn="just"/>
            <a:r>
              <a:rPr lang="ru-RU" sz="1600" dirty="0" smtClean="0"/>
              <a:t>Препарирование </a:t>
            </a:r>
            <a:r>
              <a:rPr lang="ru-RU" sz="1600" dirty="0"/>
              <a:t>с помощью бормашины позволяет быстро удалить нежизнеспособные ткани и подготовить полость для последующего пломбирования. Однако из-за болезненности процедуры, как правило, требуется обезболивание.</a:t>
            </a:r>
          </a:p>
          <a:p>
            <a:pPr algn="just"/>
            <a:r>
              <a:rPr lang="ru-RU" sz="1600" dirty="0"/>
              <a:t>Препарирование производят с учетом особенностей анатомического строения временных </a:t>
            </a:r>
            <a:r>
              <a:rPr lang="ru-RU" sz="1600" dirty="0" smtClean="0"/>
              <a:t>зубов</a:t>
            </a:r>
            <a:r>
              <a:rPr lang="ru-RU" sz="1600" dirty="0"/>
              <a:t>. Формирование полости должно соответствовать требованиям пломбировочного материала:</a:t>
            </a:r>
          </a:p>
          <a:p>
            <a:pPr lvl="0" algn="just"/>
            <a:r>
              <a:rPr lang="ru-RU" sz="1600" dirty="0"/>
              <a:t>Для амальгамы необходима </a:t>
            </a:r>
            <a:r>
              <a:rPr lang="ru-RU" sz="1600" dirty="0" err="1"/>
              <a:t>ящикообразная</a:t>
            </a:r>
            <a:r>
              <a:rPr lang="ru-RU" sz="1600" dirty="0"/>
              <a:t> полость с четкими углами, скосом эмали 45%.</a:t>
            </a:r>
          </a:p>
          <a:p>
            <a:pPr lvl="0" algn="just"/>
            <a:r>
              <a:rPr lang="ru-RU" sz="1600" dirty="0"/>
              <a:t>Для композита и </a:t>
            </a:r>
            <a:r>
              <a:rPr lang="ru-RU" sz="1600" dirty="0" err="1"/>
              <a:t>компомера</a:t>
            </a:r>
            <a:r>
              <a:rPr lang="ru-RU" sz="1600" dirty="0"/>
              <a:t> следует создавать закругленные углы полости, скос эмали жевательной поверхности 9%.</a:t>
            </a:r>
          </a:p>
          <a:p>
            <a:pPr lvl="0" algn="just"/>
            <a:r>
              <a:rPr lang="ru-RU" sz="1600" dirty="0"/>
              <a:t>Для </a:t>
            </a:r>
            <a:r>
              <a:rPr lang="ru-RU" sz="1600" dirty="0" err="1"/>
              <a:t>стеклоиономерных</a:t>
            </a:r>
            <a:r>
              <a:rPr lang="ru-RU" sz="1600" dirty="0"/>
              <a:t> цементов специального формирования полости не требуется.</a:t>
            </a:r>
          </a:p>
          <a:p>
            <a:pPr algn="just"/>
            <a:r>
              <a:rPr lang="ru-RU" sz="1600" dirty="0"/>
              <a:t>Изолирующие прокладки, в качестве которых предпочтительнее использовать </a:t>
            </a:r>
            <a:r>
              <a:rPr lang="ru-RU" sz="1600" dirty="0" err="1"/>
              <a:t>стеклоиономерные</a:t>
            </a:r>
            <a:r>
              <a:rPr lang="ru-RU" sz="1600" dirty="0"/>
              <a:t> подкладочные цементы, необходимы при пломбировании композитами и амальгамой. Кальцийсодержащие прокладки применяются при глубоком кариесе, а также при среднем кариесе у детей с высокой активностью кариозного процесса. Из-за особенностей строения временных зубов следует тщательно выбирать адгезивную технологию. Для временных зубов рекомендуется использовать </a:t>
            </a:r>
            <a:r>
              <a:rPr lang="ru-RU" sz="1600" dirty="0" err="1"/>
              <a:t>адгезивы</a:t>
            </a:r>
            <a:r>
              <a:rPr lang="ru-RU" sz="1600" dirty="0"/>
              <a:t> шестого и седьмого поколения. Методика тотального травления во временных зубах не рекомендуется, поскольку ортофосфорная кислота может оказать токсическое действие на пульпу (во временных зубах тонкий слой твердых тканей и широкие дентинные трубочки).</a:t>
            </a:r>
          </a:p>
          <a:p>
            <a:endParaRPr lang="ru-RU" sz="1600" dirty="0"/>
          </a:p>
        </p:txBody>
      </p:sp>
    </p:spTree>
    <p:extLst>
      <p:ext uri="{BB962C8B-B14F-4D97-AF65-F5344CB8AC3E}">
        <p14:creationId xmlns:p14="http://schemas.microsoft.com/office/powerpoint/2010/main" val="199269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5840435"/>
          </a:xfrm>
        </p:spPr>
        <p:txBody>
          <a:bodyPr>
            <a:normAutofit fontScale="40000" lnSpcReduction="20000"/>
          </a:bodyPr>
          <a:lstStyle/>
          <a:p>
            <a:pPr>
              <a:buNone/>
            </a:pPr>
            <a:r>
              <a:rPr lang="ru-RU" sz="6400" b="1" dirty="0" smtClean="0"/>
              <a:t>	В. Материалы, используемые при реставрациях временных зубов</a:t>
            </a:r>
            <a:endParaRPr lang="ru-RU" sz="6400" dirty="0" smtClean="0"/>
          </a:p>
          <a:p>
            <a:pPr>
              <a:buNone/>
            </a:pPr>
            <a:r>
              <a:rPr lang="ru-RU" sz="6400" b="1" dirty="0" smtClean="0"/>
              <a:t>	1. Амальгама</a:t>
            </a:r>
            <a:endParaRPr lang="ru-RU" sz="6400" dirty="0" smtClean="0"/>
          </a:p>
          <a:p>
            <a:pPr>
              <a:buNone/>
            </a:pPr>
            <a:r>
              <a:rPr lang="ru-RU" sz="6400" dirty="0" smtClean="0"/>
              <a:t>		Применяется в стоматологии более 100 лет. Клинические исследования показали долговечность применения амальгамы во временных молярах. </a:t>
            </a:r>
          </a:p>
          <a:p>
            <a:pPr>
              <a:buNone/>
            </a:pPr>
            <a:r>
              <a:rPr lang="ru-RU" sz="6400" dirty="0" smtClean="0"/>
              <a:t>	Показания:</a:t>
            </a:r>
          </a:p>
          <a:p>
            <a:pPr lvl="0"/>
            <a:r>
              <a:rPr lang="ru-RU" sz="6400" dirty="0" smtClean="0"/>
              <a:t>Средняя степень риска развития кариеса у детей, не склонных к сотрудничеству, в ситуациях, где проблематично высушивание кариозной полости.</a:t>
            </a:r>
          </a:p>
          <a:p>
            <a:pPr lvl="0"/>
            <a:r>
              <a:rPr lang="ru-RU" sz="6400" dirty="0" smtClean="0"/>
              <a:t>Полости 1 -го класса,</a:t>
            </a:r>
          </a:p>
          <a:p>
            <a:pPr lvl="0"/>
            <a:r>
              <a:rPr lang="ru-RU" sz="6400" dirty="0" smtClean="0"/>
              <a:t>Небольшие полости 2-го класса. </a:t>
            </a:r>
          </a:p>
          <a:p>
            <a:pPr lvl="0">
              <a:buNone/>
            </a:pPr>
            <a:r>
              <a:rPr lang="ru-RU" sz="6400" b="1" dirty="0" smtClean="0"/>
              <a:t>	</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endParaRPr lang="ru-RU" dirty="0"/>
          </a:p>
        </p:txBody>
      </p:sp>
      <p:sp>
        <p:nvSpPr>
          <p:cNvPr id="3" name="Содержимое 2"/>
          <p:cNvSpPr>
            <a:spLocks noGrp="1"/>
          </p:cNvSpPr>
          <p:nvPr>
            <p:ph idx="1"/>
          </p:nvPr>
        </p:nvSpPr>
        <p:spPr>
          <a:xfrm>
            <a:off x="457200" y="428604"/>
            <a:ext cx="8229600" cy="5697559"/>
          </a:xfrm>
        </p:spPr>
        <p:txBody>
          <a:bodyPr>
            <a:normAutofit fontScale="70000" lnSpcReduction="20000"/>
          </a:bodyPr>
          <a:lstStyle/>
          <a:p>
            <a:pPr lvl="0">
              <a:buNone/>
            </a:pPr>
            <a:r>
              <a:rPr lang="ru-RU" b="1" dirty="0" smtClean="0"/>
              <a:t>Положительные свойства серебряной амальгамы:</a:t>
            </a:r>
            <a:endParaRPr lang="ru-RU" dirty="0" smtClean="0"/>
          </a:p>
          <a:p>
            <a:pPr lvl="0"/>
            <a:r>
              <a:rPr lang="ru-RU" dirty="0" smtClean="0"/>
              <a:t>Высокая прочность и твердость.</a:t>
            </a:r>
          </a:p>
          <a:p>
            <a:pPr lvl="0"/>
            <a:r>
              <a:rPr lang="ru-RU" dirty="0" smtClean="0"/>
              <a:t>Пластичность.</a:t>
            </a:r>
          </a:p>
          <a:p>
            <a:pPr lvl="0"/>
            <a:r>
              <a:rPr lang="ru-RU" dirty="0" smtClean="0"/>
              <a:t>Стабильность в ротовой жидкости.</a:t>
            </a:r>
          </a:p>
          <a:p>
            <a:pPr lvl="0"/>
            <a:r>
              <a:rPr lang="ru-RU" dirty="0" smtClean="0"/>
              <a:t>Хорошие манипуляционные качества.</a:t>
            </a:r>
          </a:p>
          <a:p>
            <a:pPr lvl="0"/>
            <a:r>
              <a:rPr lang="ru-RU" dirty="0" smtClean="0"/>
              <a:t>Относительная дешевизна.</a:t>
            </a:r>
          </a:p>
          <a:p>
            <a:pPr>
              <a:buNone/>
            </a:pPr>
            <a:r>
              <a:rPr lang="ru-RU" b="1" dirty="0" smtClean="0"/>
              <a:t>	Отрицательные свойства серебряной амальгамы:</a:t>
            </a:r>
            <a:endParaRPr lang="ru-RU" dirty="0" smtClean="0"/>
          </a:p>
          <a:p>
            <a:pPr lvl="0"/>
            <a:r>
              <a:rPr lang="ru-RU" dirty="0" smtClean="0"/>
              <a:t>Отсутствие адгезии к твердым тканям зуба.</a:t>
            </a:r>
          </a:p>
          <a:p>
            <a:pPr lvl="0"/>
            <a:r>
              <a:rPr lang="ru-RU" dirty="0" smtClean="0"/>
              <a:t>Раздражающее действие на пульпу за счет высокой теплопроводности пломбы (а не токсического действия ртути).</a:t>
            </a:r>
          </a:p>
          <a:p>
            <a:pPr lvl="0"/>
            <a:r>
              <a:rPr lang="ru-RU" dirty="0" smtClean="0"/>
              <a:t>Изменение объема при твердении (усадка).</a:t>
            </a:r>
          </a:p>
          <a:p>
            <a:pPr lvl="0"/>
            <a:r>
              <a:rPr lang="ru-RU" dirty="0" smtClean="0"/>
              <a:t>Несоответствие цвета пломбы из амальгамы цвету эмали зуба.</a:t>
            </a:r>
          </a:p>
          <a:p>
            <a:pPr lvl="0"/>
            <a:r>
              <a:rPr lang="ru-RU" dirty="0" smtClean="0"/>
              <a:t>Токсичность паров ртути для персонала, работающего в стоматологическом кабинете (обуславливает необходимость строгого соблюдения санитарно-гигиенических правил). </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917596"/>
          </a:xfrm>
        </p:spPr>
        <p:txBody>
          <a:bodyPr>
            <a:normAutofit fontScale="90000"/>
          </a:bodyPr>
          <a:lstStyle/>
          <a:p>
            <a:r>
              <a:rPr lang="ru-RU" b="1" dirty="0" smtClean="0"/>
              <a:t>Методика работы с амальгамой:</a:t>
            </a:r>
            <a:endParaRPr lang="ru-RU" dirty="0"/>
          </a:p>
        </p:txBody>
      </p:sp>
      <p:sp>
        <p:nvSpPr>
          <p:cNvPr id="3" name="Содержимое 2"/>
          <p:cNvSpPr>
            <a:spLocks noGrp="1"/>
          </p:cNvSpPr>
          <p:nvPr>
            <p:ph idx="1"/>
          </p:nvPr>
        </p:nvSpPr>
        <p:spPr>
          <a:xfrm>
            <a:off x="457200" y="928670"/>
            <a:ext cx="8229600" cy="5500726"/>
          </a:xfrm>
        </p:spPr>
        <p:txBody>
          <a:bodyPr>
            <a:normAutofit fontScale="25000" lnSpcReduction="20000"/>
          </a:bodyPr>
          <a:lstStyle/>
          <a:p>
            <a:pPr lvl="0" algn="just"/>
            <a:r>
              <a:rPr lang="ru-RU" sz="6400" dirty="0" smtClean="0"/>
              <a:t>Полость формируется </a:t>
            </a:r>
            <a:r>
              <a:rPr lang="ru-RU" sz="6400" dirty="0" err="1" smtClean="0"/>
              <a:t>ящикообразной</a:t>
            </a:r>
            <a:r>
              <a:rPr lang="ru-RU" sz="6400" dirty="0" smtClean="0"/>
              <a:t> формы с прямыми углами между дном и стенками.</a:t>
            </a:r>
          </a:p>
          <a:p>
            <a:pPr lvl="0" algn="just"/>
            <a:r>
              <a:rPr lang="ru-RU" sz="6400" dirty="0" smtClean="0"/>
              <a:t>Обязательно наложение изолирующей и при глубокой полости лечебной подкладок (общая толщина не менее 1-1.5 мм).</a:t>
            </a:r>
          </a:p>
          <a:p>
            <a:pPr lvl="0" algn="just"/>
            <a:r>
              <a:rPr lang="ru-RU" sz="6400" dirty="0" smtClean="0"/>
              <a:t>В настоящее время амальгама смешивается механическим способом в электрических </a:t>
            </a:r>
            <a:r>
              <a:rPr lang="ru-RU" sz="6400" dirty="0" err="1" smtClean="0"/>
              <a:t>амальгамосмесителях</a:t>
            </a:r>
            <a:r>
              <a:rPr lang="ru-RU" sz="6400" dirty="0" smtClean="0"/>
              <a:t> (время смешивания от 15 до 60 сек. в соответствии с инструкцией). Запрещается работать с амальгамой без перчаток!</a:t>
            </a:r>
          </a:p>
          <a:p>
            <a:pPr lvl="0" algn="just"/>
            <a:r>
              <a:rPr lang="ru-RU" sz="6400" dirty="0" smtClean="0"/>
              <a:t>Сразу после смешивания амальгама вносится в полость малыми порциями и тщательно притирается ко дну и стенкам (желательно использовать специальный </a:t>
            </a:r>
            <a:r>
              <a:rPr lang="ru-RU" sz="6400" dirty="0" err="1" smtClean="0"/>
              <a:t>штопфер</a:t>
            </a:r>
            <a:r>
              <a:rPr lang="ru-RU" sz="6400" dirty="0" smtClean="0"/>
              <a:t>). После уплотнения порции на поверхности пломбы выделяется избыток ртути, который необходимо удалять ватным тампоном до внесения следующей порции. Полость заполняется с небольшим избытком.</a:t>
            </a:r>
          </a:p>
          <a:p>
            <a:pPr lvl="0" algn="just"/>
            <a:r>
              <a:rPr lang="ru-RU" sz="6400" dirty="0" smtClean="0"/>
              <a:t>Грубое моделирование осуществляется плотным ватным тампоном, смоченным спиртом и отжатым, затем острым инструментом (например, экскаватором) снимают слой на поверхности зуба у края пломбы, чтобы убрать нависание амальгамы за пределами скоса эмали, Если не выполнить эту манипуляцию, наслоившаяся на поверхность зуба амальгама будет откалываться от пломбы, и со временем образуется ступенька между зубом и пломбой, что приведет к нарушению прилегания материала. </a:t>
            </a:r>
          </a:p>
          <a:p>
            <a:pPr lvl="0" algn="just"/>
            <a:r>
              <a:rPr lang="ru-RU" sz="6400" dirty="0" smtClean="0"/>
              <a:t>Шлифование и  полирование пломбы проводится не раньше, чем через 24 часа карборундовыми головками, </a:t>
            </a:r>
            <a:r>
              <a:rPr lang="ru-RU" sz="6400" dirty="0" err="1" smtClean="0"/>
              <a:t>финирами</a:t>
            </a:r>
            <a:r>
              <a:rPr lang="ru-RU" sz="6400" dirty="0" smtClean="0"/>
              <a:t>, щетками и полирами. Движения полировочных инструментов должны быть от центра пломбы к краям, избегая перегрева пломбы. Токсичность ртути, необходимость особых условий работы с ней привели к идеи создания металлических пломбировочных материалов, лишенных токсических компонентов. В результате был создан пломбировочный материал на основе галлия («</a:t>
            </a:r>
            <a:r>
              <a:rPr lang="ru-RU" sz="6400" dirty="0" err="1" smtClean="0"/>
              <a:t>Галлодент-М</a:t>
            </a:r>
            <a:r>
              <a:rPr lang="ru-RU" sz="6400" dirty="0" smtClean="0"/>
              <a:t>», «</a:t>
            </a:r>
            <a:r>
              <a:rPr lang="ru-RU" sz="6400" dirty="0" err="1" smtClean="0"/>
              <a:t>Дентомет</a:t>
            </a:r>
            <a:r>
              <a:rPr lang="ru-RU" sz="6400" dirty="0" smtClean="0"/>
              <a:t>», «</a:t>
            </a:r>
            <a:r>
              <a:rPr lang="ru-RU" sz="6400" dirty="0" err="1" smtClean="0"/>
              <a:t>Металлодент</a:t>
            </a:r>
            <a:r>
              <a:rPr lang="ru-RU" sz="6400" dirty="0" smtClean="0"/>
              <a:t>»). Материал готовится путем замешивания в капсуле в </a:t>
            </a:r>
            <a:r>
              <a:rPr lang="ru-RU" sz="6400" dirty="0" err="1" smtClean="0"/>
              <a:t>амальгамосмесителе</a:t>
            </a:r>
            <a:r>
              <a:rPr lang="ru-RU" sz="6400" dirty="0" smtClean="0"/>
              <a:t>, методика пломбирования аналогична работе с амальгамой. </a:t>
            </a:r>
          </a:p>
          <a:p>
            <a:pPr algn="just">
              <a:buNone/>
            </a:pPr>
            <a:r>
              <a:rPr lang="ru-RU" sz="6400" b="1" dirty="0" smtClean="0"/>
              <a:t>	</a:t>
            </a:r>
            <a:endParaRPr lang="ru-RU"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pPr algn="just">
              <a:buNone/>
            </a:pPr>
            <a:r>
              <a:rPr lang="ru-RU" b="1" dirty="0"/>
              <a:t>Преимущества материала на основе галлия:</a:t>
            </a:r>
            <a:endParaRPr lang="ru-RU" dirty="0"/>
          </a:p>
          <a:p>
            <a:pPr lvl="0" algn="just"/>
            <a:r>
              <a:rPr lang="ru-RU" dirty="0"/>
              <a:t>Не требуется специальных условий работы.</a:t>
            </a:r>
          </a:p>
          <a:p>
            <a:pPr lvl="0" algn="just"/>
            <a:r>
              <a:rPr lang="ru-RU" dirty="0"/>
              <a:t>Достаточная прочность.</a:t>
            </a:r>
          </a:p>
          <a:p>
            <a:pPr lvl="0" algn="just"/>
            <a:r>
              <a:rPr lang="ru-RU" dirty="0"/>
              <a:t>Хорошие адгезивные свойства (за счет галлия), что обеспечивает хорошее краевое прилегание.</a:t>
            </a:r>
          </a:p>
          <a:p>
            <a:pPr lvl="0" algn="just"/>
            <a:r>
              <a:rPr lang="ru-RU" dirty="0"/>
              <a:t>Высокая пластичность.</a:t>
            </a:r>
          </a:p>
          <a:p>
            <a:pPr lvl="0" algn="just">
              <a:buNone/>
            </a:pPr>
            <a:r>
              <a:rPr lang="ru-RU" dirty="0"/>
              <a:t>	 </a:t>
            </a:r>
            <a:r>
              <a:rPr lang="ru-RU" b="1" dirty="0"/>
              <a:t>Недостатки:</a:t>
            </a:r>
            <a:endParaRPr lang="ru-RU" dirty="0"/>
          </a:p>
          <a:p>
            <a:pPr lvl="0" algn="just"/>
            <a:r>
              <a:rPr lang="ru-RU" dirty="0"/>
              <a:t>Коррозийная стойкость ниже, чем у амальгамы.</a:t>
            </a:r>
          </a:p>
          <a:p>
            <a:pPr lvl="0" algn="just"/>
            <a:r>
              <a:rPr lang="ru-RU" dirty="0"/>
              <a:t>Хрупкость выше, чем у амальгамы.</a:t>
            </a:r>
          </a:p>
          <a:p>
            <a:endParaRPr lang="ru-RU" dirty="0"/>
          </a:p>
          <a:p>
            <a:endParaRPr lang="ru-RU" dirty="0"/>
          </a:p>
        </p:txBody>
      </p:sp>
    </p:spTree>
    <p:extLst>
      <p:ext uri="{BB962C8B-B14F-4D97-AF65-F5344CB8AC3E}">
        <p14:creationId xmlns:p14="http://schemas.microsoft.com/office/powerpoint/2010/main" val="1498133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14290"/>
            <a:ext cx="8229600" cy="5911873"/>
          </a:xfrm>
        </p:spPr>
        <p:txBody>
          <a:bodyPr>
            <a:normAutofit fontScale="55000" lnSpcReduction="20000"/>
          </a:bodyPr>
          <a:lstStyle/>
          <a:p>
            <a:r>
              <a:rPr lang="ru-RU" b="1" dirty="0" smtClean="0"/>
              <a:t>2. </a:t>
            </a:r>
            <a:r>
              <a:rPr lang="ru-RU" b="1" dirty="0" err="1" smtClean="0"/>
              <a:t>Стеклоиономерные</a:t>
            </a:r>
            <a:r>
              <a:rPr lang="ru-RU" b="1" dirty="0" smtClean="0"/>
              <a:t> цементы (СИЦ)</a:t>
            </a:r>
            <a:endParaRPr lang="ru-RU" dirty="0" smtClean="0"/>
          </a:p>
          <a:p>
            <a:r>
              <a:rPr lang="ru-RU" dirty="0" smtClean="0"/>
              <a:t>Появление СИЦ является одним из основных факторов, способствующих значительному улучшению качества лечения в детской стоматологии.</a:t>
            </a:r>
          </a:p>
          <a:p>
            <a:r>
              <a:rPr lang="ru-RU" dirty="0" smtClean="0"/>
              <a:t>СИЦ обладают рядом важных свойств, играющих большое значение в детской стоматологии:</a:t>
            </a:r>
          </a:p>
          <a:p>
            <a:pPr lvl="0"/>
            <a:r>
              <a:rPr lang="ru-RU" dirty="0" smtClean="0"/>
              <a:t>Образуют химическую связь с твердыми тканями зуба.</a:t>
            </a:r>
          </a:p>
          <a:p>
            <a:pPr lvl="0"/>
            <a:r>
              <a:rPr lang="ru-RU" dirty="0" smtClean="0"/>
              <a:t>Обладают </a:t>
            </a:r>
            <a:r>
              <a:rPr lang="ru-RU" dirty="0" err="1" smtClean="0"/>
              <a:t>кариесстатическим</a:t>
            </a:r>
            <a:r>
              <a:rPr lang="ru-RU" dirty="0" smtClean="0"/>
              <a:t> эффектом (за счет содержания и выделения в окружающую среду химически активных фторидов).</a:t>
            </a:r>
          </a:p>
          <a:p>
            <a:pPr lvl="0"/>
            <a:r>
              <a:rPr lang="ru-RU" dirty="0" smtClean="0"/>
              <a:t>Обладают низкой чувствительностью к наличию влаги во время пломбирования зуба.</a:t>
            </a:r>
          </a:p>
          <a:p>
            <a:pPr lvl="0"/>
            <a:r>
              <a:rPr lang="ru-RU" dirty="0" smtClean="0"/>
              <a:t>Коэффициент теплового расширения СИЦ равен коэффициенту теплового расширения твердых тканей зуба.</a:t>
            </a:r>
          </a:p>
          <a:p>
            <a:pPr lvl="0"/>
            <a:r>
              <a:rPr lang="ru-RU" dirty="0" smtClean="0"/>
              <a:t>Минимальная усадка при твердении.</a:t>
            </a:r>
          </a:p>
          <a:p>
            <a:pPr lvl="0"/>
            <a:r>
              <a:rPr lang="ru-RU" dirty="0" smtClean="0"/>
              <a:t>Высокая биологическая совместимость - отсутствие раздражающего действия на пульпу (за исключением глубоких полостей).</a:t>
            </a:r>
          </a:p>
          <a:p>
            <a:pPr lvl="0"/>
            <a:r>
              <a:rPr lang="ru-RU" dirty="0" smtClean="0"/>
              <a:t>Простота применения (по сравнению с амальгамой и композитами).</a:t>
            </a:r>
          </a:p>
          <a:p>
            <a:pPr lvl="0"/>
            <a:r>
              <a:rPr lang="ru-RU" dirty="0" smtClean="0"/>
              <a:t>Относительная дешевизна (примерно в 4 раза дешевле композита). </a:t>
            </a:r>
            <a:r>
              <a:rPr lang="ru-RU" b="1" dirty="0" smtClean="0"/>
              <a:t>Недостатки:</a:t>
            </a:r>
            <a:endParaRPr lang="ru-RU" dirty="0" smtClean="0"/>
          </a:p>
          <a:p>
            <a:pPr lvl="0"/>
            <a:r>
              <a:rPr lang="ru-RU" dirty="0" smtClean="0"/>
              <a:t>Чувствительность к действию влаги на начальной стадии твердения, поэтому пломба покрывается изолирующим лаком на 24 часа.</a:t>
            </a:r>
          </a:p>
          <a:p>
            <a:pPr lvl="0"/>
            <a:r>
              <a:rPr lang="ru-RU" dirty="0" smtClean="0"/>
              <a:t>Низкая износостойкость.</a:t>
            </a:r>
          </a:p>
          <a:p>
            <a:r>
              <a:rPr lang="ru-RU" dirty="0" smtClean="0"/>
              <a:t>Низкая первичная механическая прочность</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b="1" dirty="0" smtClean="0"/>
              <a:t>Методика применения традиционных СИЦ на примере </a:t>
            </a:r>
            <a:r>
              <a:rPr lang="ru-RU" sz="3100" b="1" dirty="0" err="1" smtClean="0"/>
              <a:t>Ке</a:t>
            </a:r>
            <a:r>
              <a:rPr lang="en-US" sz="3100" b="1" dirty="0" smtClean="0"/>
              <a:t>t</a:t>
            </a:r>
            <a:r>
              <a:rPr lang="ru-RU" sz="3100" b="1" dirty="0" smtClean="0"/>
              <a:t>ак-Мо1аг™ </a:t>
            </a:r>
            <a:r>
              <a:rPr lang="ru-RU" sz="3100" b="1" dirty="0" err="1" smtClean="0"/>
              <a:t>Еа</a:t>
            </a:r>
            <a:r>
              <a:rPr lang="en-US" sz="3100" b="1" dirty="0" err="1" smtClean="0"/>
              <a:t>symix</a:t>
            </a:r>
            <a:r>
              <a:rPr lang="ru-RU" sz="3100" b="1" dirty="0" smtClean="0"/>
              <a:t> (ЗМ Е</a:t>
            </a:r>
            <a:r>
              <a:rPr lang="en-US" sz="3100" b="1" dirty="0" smtClean="0"/>
              <a:t>S</a:t>
            </a:r>
            <a:r>
              <a:rPr lang="ru-RU" sz="3100" b="1" dirty="0" smtClean="0"/>
              <a:t>РЕ) </a:t>
            </a:r>
            <a:endParaRPr lang="ru-RU" dirty="0"/>
          </a:p>
        </p:txBody>
      </p:sp>
      <p:sp>
        <p:nvSpPr>
          <p:cNvPr id="3" name="Содержимое 2"/>
          <p:cNvSpPr>
            <a:spLocks noGrp="1"/>
          </p:cNvSpPr>
          <p:nvPr>
            <p:ph idx="1"/>
          </p:nvPr>
        </p:nvSpPr>
        <p:spPr>
          <a:xfrm>
            <a:off x="457200" y="1428736"/>
            <a:ext cx="8229600" cy="4697427"/>
          </a:xfrm>
        </p:spPr>
        <p:txBody>
          <a:bodyPr>
            <a:normAutofit fontScale="47500" lnSpcReduction="20000"/>
          </a:bodyPr>
          <a:lstStyle/>
          <a:p>
            <a:pPr>
              <a:buNone/>
            </a:pPr>
            <a:r>
              <a:rPr lang="en-US" b="1" dirty="0" smtClean="0"/>
              <a:t>	</a:t>
            </a:r>
            <a:endParaRPr lang="ru-RU" dirty="0" smtClean="0"/>
          </a:p>
          <a:p>
            <a:pPr lvl="0"/>
            <a:r>
              <a:rPr lang="ru-RU" dirty="0" smtClean="0"/>
              <a:t>Удаление </a:t>
            </a:r>
            <a:r>
              <a:rPr lang="ru-RU" dirty="0" err="1" smtClean="0"/>
              <a:t>некротизированных</a:t>
            </a:r>
            <a:r>
              <a:rPr lang="ru-RU" dirty="0" smtClean="0"/>
              <a:t> тканей в пределах кариозного поражения.</a:t>
            </a:r>
          </a:p>
          <a:p>
            <a:pPr lvl="0"/>
            <a:r>
              <a:rPr lang="ru-RU" dirty="0" smtClean="0"/>
              <a:t>Медикаментозная обработка зуба, изоляция от слюны ватными турундами или коффердамом.</a:t>
            </a:r>
          </a:p>
          <a:p>
            <a:pPr lvl="0"/>
            <a:r>
              <a:rPr lang="ru-RU" dirty="0" smtClean="0"/>
              <a:t>Высушивание полости (можно ватным шариком, без применения воздушного пистолета).</a:t>
            </a:r>
          </a:p>
          <a:p>
            <a:pPr lvl="0"/>
            <a:r>
              <a:rPr lang="ru-RU" dirty="0" smtClean="0"/>
              <a:t>Нанесение кондиционера (на 10-15 сек., согласно инструкции производителя).</a:t>
            </a:r>
          </a:p>
          <a:p>
            <a:pPr lvl="0"/>
            <a:r>
              <a:rPr lang="ru-RU" dirty="0" smtClean="0"/>
              <a:t>Промывание полости дистиллированной водой и высушивание ватным шариком, У маленьких детей и у детей с плохо корректируемым поведением можно использовать СИЦ без этапа кондиционирования дентина.</a:t>
            </a:r>
          </a:p>
          <a:p>
            <a:pPr lvl="0"/>
            <a:r>
              <a:rPr lang="ru-RU" dirty="0" smtClean="0"/>
              <a:t>После замешивания материал помещают в полость одной порцией с небольшим избытком.</a:t>
            </a:r>
          </a:p>
          <a:p>
            <a:pPr lvl="0"/>
            <a:r>
              <a:rPr lang="ru-RU" dirty="0" smtClean="0"/>
              <a:t>Распределяют и уплотняют материал с помощью </a:t>
            </a:r>
            <a:r>
              <a:rPr lang="ru-RU" dirty="0" err="1" smtClean="0"/>
              <a:t>штопфера</a:t>
            </a:r>
            <a:r>
              <a:rPr lang="ru-RU" dirty="0" smtClean="0"/>
              <a:t> и производят пальцевое прижатие материала (через перчатку) в течении 1 мин.</a:t>
            </a:r>
          </a:p>
          <a:p>
            <a:pPr lvl="0"/>
            <a:r>
              <a:rPr lang="ru-RU" dirty="0" smtClean="0"/>
              <a:t>Острой гладилкой убирают излишки материала.</a:t>
            </a:r>
          </a:p>
          <a:p>
            <a:pPr lvl="0"/>
            <a:r>
              <a:rPr lang="ru-RU" dirty="0" smtClean="0"/>
              <a:t>На пломбу наносят защитное покрытие (лак) для предотвращения избыточного поглощения жидкости.</a:t>
            </a:r>
          </a:p>
          <a:p>
            <a:pPr lvl="0"/>
            <a:r>
              <a:rPr lang="ru-RU" dirty="0" smtClean="0"/>
              <a:t>Проверку окклюзии производят через 4-5 мин., при необходимости корректируют пломбу алмазной головкой без водяного охлаждения, затем вновь наносят водоизоляционное покрытие.</a:t>
            </a:r>
          </a:p>
          <a:p>
            <a:r>
              <a:rPr lang="ru-RU" dirty="0" smtClean="0"/>
              <a:t>По возможности следует избегать применения боров и шлифовальных головок сразу после пломбирования, так как </a:t>
            </a:r>
            <a:r>
              <a:rPr lang="ru-RU" dirty="0" err="1" smtClean="0"/>
              <a:t>зто</a:t>
            </a:r>
            <a:r>
              <a:rPr lang="ru-RU" dirty="0" smtClean="0"/>
              <a:t> может вызвать растрескивания пломбы. Лучше при необходимости провести коррекцию пломбы в следующее посещение. Допустимо небольшое завышение окклюзии, так как СИЦ стирается в процессе жевания.</a:t>
            </a:r>
          </a:p>
          <a:p>
            <a:pPr>
              <a:buNone/>
            </a:pPr>
            <a:r>
              <a:rPr lang="en-US" b="1" dirty="0" smtClean="0"/>
              <a:t>	</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6908"/>
          </a:xfrm>
        </p:spPr>
        <p:txBody>
          <a:bodyPr>
            <a:normAutofit fontScale="90000"/>
          </a:bodyPr>
          <a:lstStyle/>
          <a:p>
            <a:r>
              <a:rPr lang="ru-RU" sz="2700" b="1" dirty="0" smtClean="0"/>
              <a:t>Девять критериев, определяющих выбор пломбировочного материала:</a:t>
            </a:r>
            <a:r>
              <a:rPr lang="ru-RU" b="1" dirty="0" smtClean="0"/>
              <a:t/>
            </a:r>
            <a:br>
              <a:rPr lang="ru-RU" b="1" dirty="0" smtClean="0"/>
            </a:br>
            <a:endParaRPr lang="ru-RU" b="1" dirty="0"/>
          </a:p>
        </p:txBody>
      </p:sp>
      <p:sp>
        <p:nvSpPr>
          <p:cNvPr id="3" name="Содержимое 2"/>
          <p:cNvSpPr>
            <a:spLocks noGrp="1"/>
          </p:cNvSpPr>
          <p:nvPr>
            <p:ph idx="1"/>
          </p:nvPr>
        </p:nvSpPr>
        <p:spPr>
          <a:xfrm>
            <a:off x="457200" y="928670"/>
            <a:ext cx="8229600" cy="5523566"/>
          </a:xfrm>
        </p:spPr>
        <p:txBody>
          <a:bodyPr>
            <a:normAutofit fontScale="62500" lnSpcReduction="20000"/>
          </a:bodyPr>
          <a:lstStyle/>
          <a:p>
            <a:pPr lvl="0" algn="just"/>
            <a:r>
              <a:rPr lang="ru-RU" dirty="0" smtClean="0"/>
              <a:t>безвредность для зуба, пародонта, а также для всего организма (нельзя забывать, что любая полость в зубе в биологическом смысле является раной в дентине);</a:t>
            </a:r>
          </a:p>
          <a:p>
            <a:pPr lvl="0" algn="just"/>
            <a:r>
              <a:rPr lang="ru-RU" dirty="0" smtClean="0"/>
              <a:t>достаточная прочность, обеспечивающая устойчивость пломбы под действием жевательных нагрузок; невысокий абразивный износ, т.е. прочность пломбы должна быть максимально приближена к таковой натурального зуба;</a:t>
            </a:r>
          </a:p>
          <a:p>
            <a:pPr lvl="0" algn="just"/>
            <a:r>
              <a:rPr lang="ru-RU" dirty="0" smtClean="0"/>
              <a:t>стабильность цвета и объема, т.е. пломба не должна давать усадку и расширяться;</a:t>
            </a:r>
          </a:p>
          <a:p>
            <a:pPr lvl="0" algn="just"/>
            <a:r>
              <a:rPr lang="ru-RU" dirty="0" smtClean="0"/>
              <a:t>сопротивляемость к действию слюны и пищи, т.е. пломба не должна растворяться в полости рта;</a:t>
            </a:r>
          </a:p>
          <a:p>
            <a:pPr lvl="0" algn="just"/>
            <a:r>
              <a:rPr lang="ru-RU" dirty="0" smtClean="0"/>
              <a:t>хорошая адаптация к стенкам полости зуба и высокая адгезия (способность связывания материала с твердыми тканями необходима для обеспечения оптимальной герметичности пломбы);</a:t>
            </a:r>
          </a:p>
          <a:p>
            <a:pPr lvl="0" algn="just"/>
            <a:r>
              <a:rPr lang="ru-RU" dirty="0" smtClean="0"/>
              <a:t>незначительная теплопроводность;</a:t>
            </a:r>
          </a:p>
          <a:p>
            <a:pPr lvl="0" algn="just"/>
            <a:r>
              <a:rPr lang="ru-RU" dirty="0" smtClean="0"/>
              <a:t>цветоустойчивость;</a:t>
            </a:r>
          </a:p>
          <a:p>
            <a:pPr lvl="0" algn="just"/>
            <a:r>
              <a:rPr lang="ru-RU" dirty="0" smtClean="0"/>
              <a:t>простота обработки и внесения в полость зуба;</a:t>
            </a:r>
          </a:p>
          <a:p>
            <a:pPr lvl="0" algn="just"/>
            <a:r>
              <a:rPr lang="ru-RU" dirty="0" smtClean="0"/>
              <a:t>возможность удаления без повреждения зуба.</a:t>
            </a:r>
          </a:p>
          <a:p>
            <a:pPr algn="just">
              <a:buNone/>
            </a:pPr>
            <a:r>
              <a:rPr lang="ru-RU" dirty="0" smtClean="0"/>
              <a:t>В настоящее время нет такого пломбировочного материала, который отвечал бы всем этим требованиям.</a:t>
            </a:r>
          </a:p>
          <a:p>
            <a:pPr algn="just"/>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t>Показания:</a:t>
            </a:r>
            <a:r>
              <a:rPr lang="ru-RU" sz="4000" dirty="0" smtClean="0"/>
              <a:t/>
            </a:r>
            <a:br>
              <a:rPr lang="ru-RU" sz="4000" dirty="0" smtClean="0"/>
            </a:br>
            <a:endParaRPr lang="ru-RU" dirty="0"/>
          </a:p>
        </p:txBody>
      </p:sp>
      <p:sp>
        <p:nvSpPr>
          <p:cNvPr id="3" name="Содержимое 2"/>
          <p:cNvSpPr>
            <a:spLocks noGrp="1"/>
          </p:cNvSpPr>
          <p:nvPr>
            <p:ph idx="1"/>
          </p:nvPr>
        </p:nvSpPr>
        <p:spPr/>
        <p:txBody>
          <a:bodyPr/>
          <a:lstStyle/>
          <a:p>
            <a:pPr lvl="0"/>
            <a:r>
              <a:rPr lang="ru-RU" dirty="0" smtClean="0"/>
              <a:t>Полости 1 -го класса.</a:t>
            </a:r>
          </a:p>
          <a:p>
            <a:pPr lvl="0"/>
            <a:r>
              <a:rPr lang="ru-RU" dirty="0" smtClean="0"/>
              <a:t>Небольшие по объему полости 2-го класса.</a:t>
            </a:r>
          </a:p>
          <a:p>
            <a:pPr lvl="0"/>
            <a:r>
              <a:rPr lang="ru-RU" dirty="0" smtClean="0"/>
              <a:t>В качестве подкладочного материала при глубоких полостях.</a:t>
            </a:r>
          </a:p>
          <a:p>
            <a:pPr lvl="0"/>
            <a:r>
              <a:rPr lang="ru-RU" dirty="0" smtClean="0"/>
              <a:t>Временные пломбы.</a:t>
            </a:r>
          </a:p>
          <a:p>
            <a:endParaRPr lang="ru-RU" dirty="0" smtClean="0"/>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5840435"/>
          </a:xfrm>
        </p:spPr>
        <p:txBody>
          <a:bodyPr>
            <a:normAutofit fontScale="40000" lnSpcReduction="20000"/>
          </a:bodyPr>
          <a:lstStyle/>
          <a:p>
            <a:pPr>
              <a:buNone/>
            </a:pPr>
            <a:r>
              <a:rPr lang="en-US" sz="4900" b="1" dirty="0" smtClean="0"/>
              <a:t>	</a:t>
            </a:r>
            <a:r>
              <a:rPr lang="ru-RU" sz="4800" b="1" dirty="0" smtClean="0"/>
              <a:t>Гибридные СИЦ имеют два типа отверждения:</a:t>
            </a:r>
            <a:endParaRPr lang="ru-RU" sz="4800" dirty="0" smtClean="0"/>
          </a:p>
          <a:p>
            <a:pPr lvl="0"/>
            <a:r>
              <a:rPr lang="ru-RU" sz="4800" dirty="0" smtClean="0"/>
              <a:t>Химическое отверждение </a:t>
            </a:r>
            <a:r>
              <a:rPr lang="ru-RU" sz="4800" dirty="0" err="1" smtClean="0"/>
              <a:t>стеклоиономерной</a:t>
            </a:r>
            <a:r>
              <a:rPr lang="ru-RU" sz="4800" dirty="0" smtClean="0"/>
              <a:t> составляющей в</a:t>
            </a:r>
            <a:r>
              <a:rPr lang="ru-RU" sz="4800" i="1" dirty="0" smtClean="0"/>
              <a:t> </a:t>
            </a:r>
            <a:r>
              <a:rPr lang="ru-RU" sz="4800" dirty="0" smtClean="0"/>
              <a:t>результате реакции кислоты и </a:t>
            </a:r>
            <a:r>
              <a:rPr lang="ru-RU" sz="4800" dirty="0" err="1" smtClean="0"/>
              <a:t>стеклосодержащей</a:t>
            </a:r>
            <a:r>
              <a:rPr lang="ru-RU" sz="4800" dirty="0" smtClean="0"/>
              <a:t> основы.</a:t>
            </a:r>
          </a:p>
          <a:p>
            <a:pPr lvl="0"/>
            <a:r>
              <a:rPr lang="ru-RU" sz="4800" dirty="0" smtClean="0"/>
              <a:t>Световое отверждение полимерной смолы в результате </a:t>
            </a:r>
            <a:r>
              <a:rPr lang="ru-RU" sz="4800" dirty="0" err="1" smtClean="0"/>
              <a:t>свободнорадикальной</a:t>
            </a:r>
            <a:r>
              <a:rPr lang="ru-RU" sz="4800" dirty="0" smtClean="0"/>
              <a:t> полимеризации </a:t>
            </a:r>
            <a:r>
              <a:rPr lang="ru-RU" sz="4800" dirty="0" err="1" smtClean="0"/>
              <a:t>метакрилатных</a:t>
            </a:r>
            <a:r>
              <a:rPr lang="ru-RU" sz="4800" dirty="0" smtClean="0"/>
              <a:t> групп полимера.</a:t>
            </a:r>
          </a:p>
          <a:p>
            <a:pPr>
              <a:buNone/>
            </a:pPr>
            <a:r>
              <a:rPr lang="en-US" sz="4800" b="1" dirty="0" smtClean="0"/>
              <a:t>	</a:t>
            </a:r>
            <a:r>
              <a:rPr lang="ru-RU" sz="4800" b="1" dirty="0" smtClean="0"/>
              <a:t>Гибридные СИЦ тройного отверждения</a:t>
            </a:r>
            <a:endParaRPr lang="ru-RU" sz="4800" dirty="0" smtClean="0"/>
          </a:p>
          <a:p>
            <a:pPr>
              <a:buNone/>
            </a:pPr>
            <a:r>
              <a:rPr lang="en-US" sz="4800" dirty="0" smtClean="0"/>
              <a:t>	</a:t>
            </a:r>
            <a:r>
              <a:rPr lang="ru-RU" sz="4800" dirty="0" smtClean="0"/>
              <a:t>В настоящее время на рынке представлен только один материал, относящийся к данной группе – </a:t>
            </a:r>
            <a:r>
              <a:rPr lang="en-US" sz="4800" dirty="0" err="1" smtClean="0"/>
              <a:t>Vitremer</a:t>
            </a:r>
            <a:r>
              <a:rPr lang="en-US" sz="4800" dirty="0" smtClean="0"/>
              <a:t> </a:t>
            </a:r>
            <a:r>
              <a:rPr lang="ru-RU" sz="4800" dirty="0" smtClean="0"/>
              <a:t>™ </a:t>
            </a:r>
            <a:r>
              <a:rPr lang="en-US" sz="4800" dirty="0" smtClean="0"/>
              <a:t>(3M ESPE)</a:t>
            </a:r>
            <a:r>
              <a:rPr lang="ru-RU" sz="4800" dirty="0" smtClean="0"/>
              <a:t> .</a:t>
            </a:r>
          </a:p>
          <a:p>
            <a:pPr>
              <a:buNone/>
            </a:pPr>
            <a:r>
              <a:rPr lang="en-US" sz="4800" dirty="0" smtClean="0"/>
              <a:t>	</a:t>
            </a:r>
            <a:r>
              <a:rPr lang="ru-RU" sz="4800" dirty="0" smtClean="0"/>
              <a:t>При полимеризации СИЦ тройного отверждении происходят следующие реакции:</a:t>
            </a:r>
          </a:p>
          <a:p>
            <a:pPr lvl="0"/>
            <a:r>
              <a:rPr lang="ru-RU" sz="4800" dirty="0" smtClean="0"/>
              <a:t>Химическая реакция СИЦ и </a:t>
            </a:r>
            <a:r>
              <a:rPr lang="ru-RU" sz="4800" dirty="0" err="1" smtClean="0"/>
              <a:t>стеклосодержащей</a:t>
            </a:r>
            <a:r>
              <a:rPr lang="ru-RU" sz="4800" dirty="0" smtClean="0"/>
              <a:t> смолы.</a:t>
            </a:r>
          </a:p>
          <a:p>
            <a:pPr lvl="0"/>
            <a:r>
              <a:rPr lang="ru-RU" sz="4800" dirty="0" err="1" smtClean="0"/>
              <a:t>Фотоактивируемая</a:t>
            </a:r>
            <a:r>
              <a:rPr lang="ru-RU" sz="4800" dirty="0" smtClean="0"/>
              <a:t> </a:t>
            </a:r>
            <a:r>
              <a:rPr lang="ru-RU" sz="4800" dirty="0" err="1" smtClean="0"/>
              <a:t>свободнорадикальная</a:t>
            </a:r>
            <a:r>
              <a:rPr lang="ru-RU" sz="4800" dirty="0" smtClean="0"/>
              <a:t> реакция полимеризации полимерной смолы </a:t>
            </a:r>
            <a:r>
              <a:rPr lang="ru-RU" sz="4800" dirty="0" err="1" smtClean="0"/>
              <a:t>метакрилатных</a:t>
            </a:r>
            <a:r>
              <a:rPr lang="ru-RU" sz="4800" dirty="0" smtClean="0"/>
              <a:t> групп.</a:t>
            </a:r>
          </a:p>
          <a:p>
            <a:r>
              <a:rPr lang="ru-RU" sz="4800" dirty="0" smtClean="0"/>
              <a:t>Химическое отверждение - благодаря микрокапсулам с каталитической системой. При</a:t>
            </a:r>
            <a:r>
              <a:rPr lang="en-US" sz="4800" dirty="0" smtClean="0"/>
              <a:t> </a:t>
            </a:r>
            <a:r>
              <a:rPr lang="ru-RU" sz="4800" dirty="0" smtClean="0"/>
              <a:t>замешивании </a:t>
            </a:r>
            <a:r>
              <a:rPr lang="ru-RU" sz="4800" dirty="0" err="1" smtClean="0"/>
              <a:t>капуслы</a:t>
            </a:r>
            <a:r>
              <a:rPr lang="ru-RU" sz="4800" dirty="0" smtClean="0"/>
              <a:t> раздавливаются, активируется катализатор, созревание цемента</a:t>
            </a:r>
            <a:r>
              <a:rPr lang="en-US" sz="4800" dirty="0" smtClean="0"/>
              <a:t> </a:t>
            </a:r>
            <a:r>
              <a:rPr lang="ru-RU" sz="4800" dirty="0" smtClean="0"/>
              <a:t>происходит через 4-6 мин., обеспечивая</a:t>
            </a:r>
            <a:r>
              <a:rPr lang="en-US" sz="4800" dirty="0" smtClean="0"/>
              <a:t> </a:t>
            </a:r>
            <a:r>
              <a:rPr lang="ru-RU" sz="4800" dirty="0" smtClean="0"/>
              <a:t>возможность вносить в полость любую порцию</a:t>
            </a:r>
            <a:r>
              <a:rPr lang="en-US" sz="4800" dirty="0" smtClean="0"/>
              <a:t> </a:t>
            </a:r>
            <a:r>
              <a:rPr lang="ru-RU" sz="4800" dirty="0" smtClean="0"/>
              <a:t>цемента и завершать реставрацию с использованием цемента в один прием.</a:t>
            </a:r>
            <a:r>
              <a:rPr lang="en-US" sz="4800" dirty="0" smtClean="0"/>
              <a:t> </a:t>
            </a:r>
            <a:r>
              <a:rPr lang="ru-RU" sz="4800" dirty="0" smtClean="0"/>
              <a:t>Преимуществом гибридного СИЦ тройного отверждения  </a:t>
            </a:r>
            <a:r>
              <a:rPr lang="en-US" sz="4800" dirty="0" err="1" smtClean="0"/>
              <a:t>Vitremer</a:t>
            </a:r>
            <a:r>
              <a:rPr lang="en-US" sz="4800" dirty="0" smtClean="0"/>
              <a:t> </a:t>
            </a:r>
            <a:r>
              <a:rPr lang="ru-RU" sz="4800" dirty="0" smtClean="0"/>
              <a:t>™ </a:t>
            </a:r>
            <a:r>
              <a:rPr lang="en-US" sz="4800" dirty="0" smtClean="0"/>
              <a:t>(3M ESPE)</a:t>
            </a:r>
            <a:r>
              <a:rPr lang="ru-RU" sz="4800" dirty="0" smtClean="0"/>
              <a:t> является продолжение реакции полимеризации в глубине полости и после удаления источника света.</a:t>
            </a:r>
          </a:p>
          <a:p>
            <a:pPr>
              <a:buNone/>
            </a:pPr>
            <a:r>
              <a:rPr lang="en-US" sz="4800" b="1" dirty="0" smtClean="0"/>
              <a:t>	</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85728"/>
            <a:ext cx="8229600" cy="5840435"/>
          </a:xfrm>
        </p:spPr>
        <p:txBody>
          <a:bodyPr>
            <a:normAutofit fontScale="40000" lnSpcReduction="20000"/>
          </a:bodyPr>
          <a:lstStyle/>
          <a:p>
            <a:pPr>
              <a:buNone/>
            </a:pPr>
            <a:r>
              <a:rPr lang="ru-RU" sz="4000" b="1" dirty="0"/>
              <a:t>Преимущества гибридных СИЦ перед традиционными СИЦ:</a:t>
            </a:r>
            <a:endParaRPr lang="ru-RU" sz="4000" dirty="0"/>
          </a:p>
          <a:p>
            <a:pPr lvl="0"/>
            <a:r>
              <a:rPr lang="ru-RU" sz="4000" dirty="0"/>
              <a:t>Быстрое затвердевание материала в случае цементов тройного отверждения по всей глубине.</a:t>
            </a:r>
          </a:p>
          <a:p>
            <a:pPr lvl="0"/>
            <a:r>
              <a:rPr lang="ru-RU" sz="4000" dirty="0"/>
              <a:t>Более высокая прочность, приобретаемая сразу после </a:t>
            </a:r>
            <a:r>
              <a:rPr lang="ru-RU" sz="4000" dirty="0" err="1"/>
              <a:t>светополимеризации</a:t>
            </a:r>
            <a:r>
              <a:rPr lang="ru-RU" sz="4000" dirty="0"/>
              <a:t>.</a:t>
            </a:r>
          </a:p>
          <a:p>
            <a:pPr lvl="0"/>
            <a:r>
              <a:rPr lang="ru-RU" sz="4000" dirty="0"/>
              <a:t>Более высокая сила связи с тканями зуба (14-20 МПа к дентину).</a:t>
            </a:r>
          </a:p>
          <a:p>
            <a:pPr lvl="0"/>
            <a:r>
              <a:rPr lang="ru-RU" sz="4000" dirty="0"/>
              <a:t>Низкая начальная кислотность после замешивания </a:t>
            </a:r>
            <a:r>
              <a:rPr lang="ru-RU" sz="4000" dirty="0" err="1"/>
              <a:t>материаила</a:t>
            </a:r>
            <a:r>
              <a:rPr lang="ru-RU" sz="4000" dirty="0"/>
              <a:t>.</a:t>
            </a:r>
          </a:p>
          <a:p>
            <a:pPr lvl="0"/>
            <a:r>
              <a:rPr lang="ru-RU" sz="4000" dirty="0"/>
              <a:t>Устойчивость к избытку и недостатку влаги.</a:t>
            </a:r>
          </a:p>
          <a:p>
            <a:pPr lvl="0"/>
            <a:r>
              <a:rPr lang="ru-RU" sz="4000" dirty="0"/>
              <a:t>Возможность немедленной полировки.</a:t>
            </a:r>
          </a:p>
          <a:p>
            <a:pPr lvl="0"/>
            <a:r>
              <a:rPr lang="ru-RU" sz="4000" dirty="0"/>
              <a:t>Удобство в работе (гибкое время работы, возможность одномоментного внесения).</a:t>
            </a:r>
            <a:endParaRPr lang="en-US" sz="4000" dirty="0"/>
          </a:p>
          <a:p>
            <a:pPr lvl="0">
              <a:buNone/>
            </a:pPr>
            <a:r>
              <a:rPr lang="ru-RU" sz="4000" b="1" dirty="0" smtClean="0"/>
              <a:t>Недостатки</a:t>
            </a:r>
            <a:r>
              <a:rPr lang="ru-RU" sz="4000" b="1" dirty="0"/>
              <a:t>:</a:t>
            </a:r>
            <a:endParaRPr lang="ru-RU" sz="4000" dirty="0"/>
          </a:p>
          <a:p>
            <a:pPr lvl="0"/>
            <a:r>
              <a:rPr lang="ru-RU" sz="4000" dirty="0"/>
              <a:t>Химическая адгезия к дентину и эмали у гибридных СИЦ несколько хуже, чем у «традиционных». Для улучшения адгезии материала используют </a:t>
            </a:r>
            <a:r>
              <a:rPr lang="ru-RU" sz="4000" dirty="0" err="1"/>
              <a:t>праймер</a:t>
            </a:r>
            <a:r>
              <a:rPr lang="ru-RU" sz="4000" dirty="0"/>
              <a:t> на эмали и дентине непосредственно перед пломбированием.</a:t>
            </a:r>
          </a:p>
          <a:p>
            <a:pPr lvl="0"/>
            <a:r>
              <a:rPr lang="ru-RU" sz="4000" dirty="0" err="1"/>
              <a:t>Полимеризационная</a:t>
            </a:r>
            <a:r>
              <a:rPr lang="ru-RU" sz="4000" dirty="0"/>
              <a:t> усадка (вследствие наличия в составе гибридных СИЦ полимерной матрицы).</a:t>
            </a:r>
          </a:p>
          <a:p>
            <a:pPr lvl="0"/>
            <a:r>
              <a:rPr lang="ru-RU" sz="4000" dirty="0"/>
              <a:t>В глубоких участках, недоступных для проникновения света, отверждение гибридных СИЦ двойного отверждения происходит только за счет </a:t>
            </a:r>
            <a:r>
              <a:rPr lang="ru-RU" sz="4000" dirty="0" err="1"/>
              <a:t>стеклоиономерной</a:t>
            </a:r>
            <a:r>
              <a:rPr lang="ru-RU" sz="4000" dirty="0"/>
              <a:t> реакции. Поэтому прочность материала в данных местах будет снижаться. Для преодоления этой проблемы возможно послойное нанесение СИЦ.</a:t>
            </a:r>
            <a:endParaRPr lang="en-US" sz="4000" dirty="0"/>
          </a:p>
          <a:p>
            <a:r>
              <a:rPr lang="ru-RU" sz="4000" dirty="0"/>
              <a:t>Данный недостаток не имеет отношения к гибридному СИЦ тройного отверждения </a:t>
            </a:r>
            <a:r>
              <a:rPr lang="en-US" sz="4000" dirty="0" err="1"/>
              <a:t>Vitremer</a:t>
            </a:r>
            <a:r>
              <a:rPr lang="en-US" sz="4000" dirty="0"/>
              <a:t> </a:t>
            </a:r>
            <a:r>
              <a:rPr lang="ru-RU" sz="4000" dirty="0"/>
              <a:t>™ </a:t>
            </a:r>
            <a:r>
              <a:rPr lang="en-US" sz="4000" dirty="0"/>
              <a:t>(3M ESPE)</a:t>
            </a:r>
            <a:r>
              <a:rPr lang="ru-RU" sz="4000" dirty="0"/>
              <a:t>, так как в глубоких слоях продолжается химически активируемая реакция </a:t>
            </a:r>
            <a:r>
              <a:rPr lang="ru-RU" sz="4000" dirty="0" smtClean="0"/>
              <a:t>полимеризации </a:t>
            </a:r>
            <a:r>
              <a:rPr lang="ru-RU" sz="4000" dirty="0" err="1"/>
              <a:t>метакрилатных</a:t>
            </a:r>
            <a:r>
              <a:rPr lang="ru-RU" sz="4000" dirty="0"/>
              <a:t> групп без доступа источника света.</a:t>
            </a:r>
          </a:p>
          <a:p>
            <a:pPr lvl="0"/>
            <a:endParaRPr lang="ru-RU" dirty="0"/>
          </a:p>
          <a:p>
            <a:endParaRPr lang="ru-RU" dirty="0"/>
          </a:p>
          <a:p>
            <a:endParaRPr lang="ru-RU" dirty="0"/>
          </a:p>
        </p:txBody>
      </p:sp>
    </p:spTree>
    <p:extLst>
      <p:ext uri="{BB962C8B-B14F-4D97-AF65-F5344CB8AC3E}">
        <p14:creationId xmlns:p14="http://schemas.microsoft.com/office/powerpoint/2010/main" val="3073447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143000"/>
          </a:xfrm>
        </p:spPr>
        <p:txBody>
          <a:bodyPr>
            <a:normAutofit fontScale="90000"/>
          </a:bodyPr>
          <a:lstStyle/>
          <a:p>
            <a:r>
              <a:rPr lang="ru-RU" sz="3600" b="1" dirty="0" smtClean="0"/>
              <a:t>3. </a:t>
            </a:r>
            <a:r>
              <a:rPr lang="ru-RU" sz="3600" b="1" dirty="0" err="1" smtClean="0"/>
              <a:t>Компомеры</a:t>
            </a:r>
            <a:r>
              <a:rPr lang="ru-RU" sz="3600" b="1" dirty="0" smtClean="0"/>
              <a:t> (полимерные материалы со </a:t>
            </a:r>
            <a:r>
              <a:rPr lang="ru-RU" sz="3600" b="1" dirty="0" err="1" smtClean="0"/>
              <a:t>стеклоиономерным</a:t>
            </a:r>
            <a:r>
              <a:rPr lang="ru-RU" sz="3600" b="1" dirty="0" smtClean="0"/>
              <a:t> наполнителем). </a:t>
            </a:r>
            <a:r>
              <a:rPr lang="ru-RU" sz="3600" dirty="0" smtClean="0"/>
              <a:t/>
            </a:r>
            <a:br>
              <a:rPr lang="ru-RU" sz="3600" dirty="0" smtClean="0"/>
            </a:br>
            <a:endParaRPr lang="ru-RU" dirty="0"/>
          </a:p>
        </p:txBody>
      </p:sp>
      <p:sp>
        <p:nvSpPr>
          <p:cNvPr id="3" name="Содержимое 2"/>
          <p:cNvSpPr>
            <a:spLocks noGrp="1"/>
          </p:cNvSpPr>
          <p:nvPr>
            <p:ph idx="1"/>
          </p:nvPr>
        </p:nvSpPr>
        <p:spPr>
          <a:xfrm>
            <a:off x="457200" y="1571612"/>
            <a:ext cx="8229600" cy="4554551"/>
          </a:xfrm>
        </p:spPr>
        <p:txBody>
          <a:bodyPr>
            <a:normAutofit fontScale="47500" lnSpcReduction="20000"/>
          </a:bodyPr>
          <a:lstStyle/>
          <a:p>
            <a:pPr algn="just"/>
            <a:r>
              <a:rPr lang="ru-RU" sz="3500" dirty="0" err="1" smtClean="0"/>
              <a:t>Компомеры</a:t>
            </a:r>
            <a:r>
              <a:rPr lang="ru-RU" sz="3500" dirty="0" smtClean="0"/>
              <a:t> - это продукт смешивания композитного материала и СИЦ.</a:t>
            </a:r>
          </a:p>
          <a:p>
            <a:pPr algn="just"/>
            <a:r>
              <a:rPr lang="ru-RU" sz="3500" dirty="0" smtClean="0"/>
              <a:t>Принципиальное отличие </a:t>
            </a:r>
            <a:r>
              <a:rPr lang="ru-RU" sz="3500" dirty="0" err="1" smtClean="0"/>
              <a:t>компомеров</a:t>
            </a:r>
            <a:r>
              <a:rPr lang="ru-RU" sz="3500" dirty="0" smtClean="0"/>
              <a:t> от гибридных СИЦ - значительно большее количество полимерной матрицы и меньшее - </a:t>
            </a:r>
            <a:r>
              <a:rPr lang="ru-RU" sz="3500" dirty="0" err="1" smtClean="0"/>
              <a:t>поликислотного</a:t>
            </a:r>
            <a:r>
              <a:rPr lang="ru-RU" sz="3500" dirty="0" smtClean="0"/>
              <a:t> компонента, что делает невозможным отвердевание материала посредством кислотно-основной </a:t>
            </a:r>
            <a:r>
              <a:rPr lang="ru-RU" sz="3500" dirty="0" err="1" smtClean="0"/>
              <a:t>стеклоиономерной</a:t>
            </a:r>
            <a:r>
              <a:rPr lang="ru-RU" sz="3500" dirty="0" smtClean="0"/>
              <a:t> реакции. Соединение с тканями зуба у </a:t>
            </a:r>
            <a:r>
              <a:rPr lang="ru-RU" sz="3500" dirty="0" err="1" smtClean="0"/>
              <a:t>компомеров</a:t>
            </a:r>
            <a:r>
              <a:rPr lang="ru-RU" sz="3500" dirty="0" smtClean="0"/>
              <a:t> происходит с помощью </a:t>
            </a:r>
            <a:r>
              <a:rPr lang="ru-RU" sz="3500" dirty="0" err="1" smtClean="0"/>
              <a:t>адгезивной</a:t>
            </a:r>
            <a:r>
              <a:rPr lang="ru-RU" sz="3500" dirty="0" smtClean="0"/>
              <a:t> системы, не требующей предварительного протравливания (</a:t>
            </a:r>
            <a:r>
              <a:rPr lang="ru-RU" sz="3500" dirty="0" err="1" smtClean="0"/>
              <a:t>самопротравливающие</a:t>
            </a:r>
            <a:r>
              <a:rPr lang="ru-RU" sz="3500" dirty="0" smtClean="0"/>
              <a:t> </a:t>
            </a:r>
            <a:r>
              <a:rPr lang="ru-RU" sz="3500" dirty="0" err="1" smtClean="0"/>
              <a:t>адгезивы</a:t>
            </a:r>
            <a:r>
              <a:rPr lang="ru-RU" sz="3500" dirty="0" smtClean="0"/>
              <a:t> 6-7-го поколения). Первоначальная реакция полимеризации у </a:t>
            </a:r>
            <a:r>
              <a:rPr lang="ru-RU" sz="3500" dirty="0" err="1" smtClean="0"/>
              <a:t>компомеров</a:t>
            </a:r>
            <a:r>
              <a:rPr lang="ru-RU" sz="3500" dirty="0" smtClean="0"/>
              <a:t> происходит также, как у композитов, за счет </a:t>
            </a:r>
            <a:r>
              <a:rPr lang="ru-RU" sz="3500" dirty="0" err="1" smtClean="0"/>
              <a:t>светоинициируемой</a:t>
            </a:r>
            <a:r>
              <a:rPr lang="ru-RU" sz="3500" dirty="0" smtClean="0"/>
              <a:t> полимеризации мономера, содержащего метакриловые группы. После </a:t>
            </a:r>
            <a:r>
              <a:rPr lang="ru-RU" sz="3500" dirty="0" err="1" smtClean="0"/>
              <a:t>фотополимеризации</a:t>
            </a:r>
            <a:r>
              <a:rPr lang="ru-RU" sz="3500" dirty="0" smtClean="0"/>
              <a:t> при контакте с ротовой жидкостью наступает фаза </a:t>
            </a:r>
            <a:r>
              <a:rPr lang="ru-RU" sz="3500" dirty="0" err="1" smtClean="0"/>
              <a:t>водопоглощения</a:t>
            </a:r>
            <a:r>
              <a:rPr lang="ru-RU" sz="3500" dirty="0" smtClean="0"/>
              <a:t>. Происходит реакция между частицами стекла и кислотными группами с выщелачиванием, поперечным сшиванием с их участием цепочек полимера с карбоксильными группами (образуется частичная </a:t>
            </a:r>
            <a:r>
              <a:rPr lang="ru-RU" sz="3500" dirty="0" err="1" smtClean="0"/>
              <a:t>иономерная</a:t>
            </a:r>
            <a:r>
              <a:rPr lang="ru-RU" sz="3500" dirty="0" smtClean="0"/>
              <a:t> структура) и выщелачиванием из стекла ионов фтора. Однако свойства СИЦ </a:t>
            </a:r>
            <a:r>
              <a:rPr lang="ru-RU" sz="3500" dirty="0" err="1" smtClean="0"/>
              <a:t>компомерах</a:t>
            </a:r>
            <a:r>
              <a:rPr lang="ru-RU" sz="3500" dirty="0" smtClean="0"/>
              <a:t> выражены незначительно из-за низкого содержания кислотных групп.</a:t>
            </a:r>
          </a:p>
          <a:p>
            <a:pPr algn="just"/>
            <a:r>
              <a:rPr lang="ru-RU" sz="3500" dirty="0" smtClean="0"/>
              <a:t>По физико-механическим свойствам </a:t>
            </a:r>
            <a:r>
              <a:rPr lang="ru-RU" sz="3500" dirty="0" err="1" smtClean="0"/>
              <a:t>компомеры</a:t>
            </a:r>
            <a:r>
              <a:rPr lang="ru-RU" sz="3500" dirty="0" smtClean="0"/>
              <a:t> приближаются к </a:t>
            </a:r>
            <a:r>
              <a:rPr lang="ru-RU" sz="3500" dirty="0" err="1" smtClean="0"/>
              <a:t>микронаполненным</a:t>
            </a:r>
            <a:r>
              <a:rPr lang="ru-RU" sz="3500" dirty="0" smtClean="0"/>
              <a:t> композиционным материалам.</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6286544"/>
          </a:xfrm>
        </p:spPr>
        <p:txBody>
          <a:bodyPr>
            <a:normAutofit fontScale="47500" lnSpcReduction="20000"/>
          </a:bodyPr>
          <a:lstStyle/>
          <a:p>
            <a:pPr>
              <a:buNone/>
            </a:pPr>
            <a:r>
              <a:rPr lang="en-US" b="1" dirty="0" smtClean="0"/>
              <a:t>	</a:t>
            </a:r>
            <a:r>
              <a:rPr lang="ru-RU" sz="3400" b="1" dirty="0" smtClean="0"/>
              <a:t>Показания к использованию:</a:t>
            </a:r>
            <a:endParaRPr lang="ru-RU" sz="3400" dirty="0" smtClean="0"/>
          </a:p>
          <a:p>
            <a:pPr lvl="0"/>
            <a:r>
              <a:rPr lang="ru-RU" sz="3400" dirty="0" smtClean="0"/>
              <a:t>Пломбирование полостей всех классов во временных зубах.</a:t>
            </a:r>
          </a:p>
          <a:p>
            <a:pPr lvl="0"/>
            <a:r>
              <a:rPr lang="ru-RU" sz="3400" dirty="0" smtClean="0"/>
              <a:t>В качестве подкладочного материала, а также при </a:t>
            </a:r>
            <a:r>
              <a:rPr lang="ru-RU" sz="3400" dirty="0" err="1" smtClean="0"/>
              <a:t>сэндвич-технике</a:t>
            </a:r>
            <a:r>
              <a:rPr lang="ru-RU" sz="3400" dirty="0" smtClean="0"/>
              <a:t>.</a:t>
            </a:r>
          </a:p>
          <a:p>
            <a:pPr lvl="0"/>
            <a:r>
              <a:rPr lang="ru-RU" sz="3400" dirty="0" smtClean="0"/>
              <a:t>Герметизация </a:t>
            </a:r>
            <a:r>
              <a:rPr lang="ru-RU" sz="3400" dirty="0" err="1" smtClean="0"/>
              <a:t>фиссур</a:t>
            </a:r>
            <a:r>
              <a:rPr lang="ru-RU" sz="3400" dirty="0" smtClean="0"/>
              <a:t>.</a:t>
            </a:r>
          </a:p>
          <a:p>
            <a:pPr lvl="0"/>
            <a:r>
              <a:rPr lang="ru-RU" sz="3400" dirty="0" smtClean="0"/>
              <a:t>Пломбирование полостей всех классов в постоянных зубах, особенно с незрелой эмалью и при различных формах гипоплазии эмали.</a:t>
            </a:r>
          </a:p>
          <a:p>
            <a:pPr>
              <a:buNone/>
            </a:pPr>
            <a:r>
              <a:rPr lang="ru-RU" sz="3400" dirty="0" smtClean="0"/>
              <a:t>! </a:t>
            </a:r>
            <a:r>
              <a:rPr lang="ru-RU" sz="3400" b="1" dirty="0" smtClean="0"/>
              <a:t>Следует помнить, что </a:t>
            </a:r>
            <a:r>
              <a:rPr lang="ru-RU" sz="3400" b="1" dirty="0" err="1" smtClean="0"/>
              <a:t>компомеры</a:t>
            </a:r>
            <a:r>
              <a:rPr lang="ru-RU" sz="3400" b="1" dirty="0" smtClean="0"/>
              <a:t> необходимо использовать с </a:t>
            </a:r>
            <a:r>
              <a:rPr lang="ru-RU" sz="3400" b="1" dirty="0" err="1" smtClean="0"/>
              <a:t>адгезивными</a:t>
            </a:r>
            <a:r>
              <a:rPr lang="ru-RU" sz="3400" b="1" dirty="0" smtClean="0"/>
              <a:t> системами.</a:t>
            </a:r>
            <a:endParaRPr lang="ru-RU" sz="3400" dirty="0" smtClean="0"/>
          </a:p>
          <a:p>
            <a:r>
              <a:rPr lang="ru-RU" sz="3400" dirty="0" smtClean="0"/>
              <a:t>Из-за особенностей строения временных зубов следует тщательно выбирать </a:t>
            </a:r>
            <a:r>
              <a:rPr lang="ru-RU" sz="3400" dirty="0" err="1" smtClean="0"/>
              <a:t>адгезивную</a:t>
            </a:r>
            <a:r>
              <a:rPr lang="ru-RU" sz="3400" dirty="0" smtClean="0"/>
              <a:t> технологию. Для временных зубов рекомендуется использовать </a:t>
            </a:r>
            <a:r>
              <a:rPr lang="ru-RU" sz="3400" dirty="0" err="1" smtClean="0"/>
              <a:t>адгезивы</a:t>
            </a:r>
            <a:r>
              <a:rPr lang="ru-RU" sz="3400" dirty="0" smtClean="0"/>
              <a:t> 6-7 поколений.</a:t>
            </a:r>
          </a:p>
          <a:p>
            <a:pPr>
              <a:buNone/>
            </a:pPr>
            <a:r>
              <a:rPr lang="ru-RU" sz="3400" dirty="0" smtClean="0"/>
              <a:t/>
            </a:r>
            <a:br>
              <a:rPr lang="ru-RU" sz="3400" dirty="0" smtClean="0"/>
            </a:br>
            <a:r>
              <a:rPr lang="ru-RU" sz="3400" b="1" dirty="0" smtClean="0"/>
              <a:t>Методика работы:</a:t>
            </a:r>
            <a:endParaRPr lang="ru-RU" sz="3400" dirty="0" smtClean="0"/>
          </a:p>
          <a:p>
            <a:pPr lvl="0"/>
            <a:r>
              <a:rPr lang="ru-RU" sz="3400" dirty="0" smtClean="0"/>
              <a:t>Подготовка полости.</a:t>
            </a:r>
          </a:p>
          <a:p>
            <a:pPr lvl="0"/>
            <a:r>
              <a:rPr lang="ru-RU" sz="3400" dirty="0" smtClean="0"/>
              <a:t>Нанесение </a:t>
            </a:r>
            <a:r>
              <a:rPr lang="ru-RU" sz="3400" dirty="0" err="1" smtClean="0"/>
              <a:t>самопротравливающегося</a:t>
            </a:r>
            <a:r>
              <a:rPr lang="ru-RU" sz="3400" dirty="0" smtClean="0"/>
              <a:t> </a:t>
            </a:r>
            <a:r>
              <a:rPr lang="ru-RU" sz="3400" dirty="0" err="1" smtClean="0"/>
              <a:t>праймера</a:t>
            </a:r>
            <a:r>
              <a:rPr lang="ru-RU" sz="3400" dirty="0" smtClean="0"/>
              <a:t> в течение 20 сек.</a:t>
            </a:r>
          </a:p>
          <a:p>
            <a:pPr lvl="0"/>
            <a:r>
              <a:rPr lang="ru-RU" sz="3400" dirty="0" smtClean="0"/>
              <a:t>Смешивание бонда и активатора.</a:t>
            </a:r>
          </a:p>
          <a:p>
            <a:pPr lvl="0"/>
            <a:r>
              <a:rPr lang="ru-RU" sz="3400" dirty="0" smtClean="0"/>
              <a:t>Нанесение смеси.</a:t>
            </a:r>
          </a:p>
          <a:p>
            <a:pPr lvl="0"/>
            <a:r>
              <a:rPr lang="ru-RU" sz="3400" dirty="0" smtClean="0"/>
              <a:t>Засвечивание (рекомендуется проводить полимеризацию, даже если  использовался активатор).</a:t>
            </a:r>
          </a:p>
          <a:p>
            <a:pPr lvl="0"/>
            <a:r>
              <a:rPr lang="ru-RU" sz="3400" dirty="0" smtClean="0"/>
              <a:t>Нанесение </a:t>
            </a:r>
            <a:r>
              <a:rPr lang="ru-RU" sz="3400" dirty="0" err="1" smtClean="0"/>
              <a:t>компомера</a:t>
            </a:r>
            <a:r>
              <a:rPr lang="ru-RU" sz="3400" dirty="0" smtClean="0"/>
              <a:t> (можно послойно).</a:t>
            </a:r>
          </a:p>
          <a:p>
            <a:pPr lvl="0"/>
            <a:r>
              <a:rPr lang="ru-RU" sz="3400" dirty="0" smtClean="0"/>
              <a:t>Засвечивание в течение 20 сек.</a:t>
            </a:r>
          </a:p>
          <a:p>
            <a:pPr lvl="0"/>
            <a:r>
              <a:rPr lang="ru-RU" sz="3400" dirty="0" smtClean="0"/>
              <a:t>Шлифовка пломбы.</a:t>
            </a:r>
          </a:p>
          <a:p>
            <a:pPr>
              <a:buNone/>
            </a:pPr>
            <a:r>
              <a:rPr lang="en-US" sz="3400" b="1" dirty="0" smtClean="0"/>
              <a:t>	</a:t>
            </a:r>
            <a:endParaRPr lang="ru-RU" sz="3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57200" y="500042"/>
            <a:ext cx="8229600" cy="5626121"/>
          </a:xfrm>
        </p:spPr>
        <p:txBody>
          <a:bodyPr>
            <a:normAutofit fontScale="62500" lnSpcReduction="20000"/>
          </a:bodyPr>
          <a:lstStyle/>
          <a:p>
            <a:pPr algn="just">
              <a:buNone/>
            </a:pPr>
            <a:r>
              <a:rPr lang="ru-RU" b="1" dirty="0" smtClean="0"/>
              <a:t>Положительные свойства </a:t>
            </a:r>
            <a:r>
              <a:rPr lang="ru-RU" b="1" dirty="0" err="1" smtClean="0"/>
              <a:t>компомеров</a:t>
            </a:r>
            <a:r>
              <a:rPr lang="ru-RU" b="1" dirty="0" smtClean="0"/>
              <a:t>:</a:t>
            </a:r>
            <a:endParaRPr lang="ru-RU" dirty="0" smtClean="0"/>
          </a:p>
          <a:p>
            <a:pPr lvl="0" algn="just"/>
            <a:r>
              <a:rPr lang="ru-RU" dirty="0" smtClean="0"/>
              <a:t>По сравнению с СИЦ сила сцепления </a:t>
            </a:r>
            <a:r>
              <a:rPr lang="ru-RU" dirty="0" err="1" smtClean="0"/>
              <a:t>компомера</a:t>
            </a:r>
            <a:r>
              <a:rPr lang="ru-RU" dirty="0" smtClean="0"/>
              <a:t> с дентином более высокая и составляет от 15 до 27 МПа.</a:t>
            </a:r>
          </a:p>
          <a:p>
            <a:pPr lvl="0" algn="just"/>
            <a:r>
              <a:rPr lang="ru-RU" dirty="0" err="1" smtClean="0"/>
              <a:t>Компомеры</a:t>
            </a:r>
            <a:r>
              <a:rPr lang="ru-RU" dirty="0" smtClean="0"/>
              <a:t> более устойчивы к истиранию, чем СИЦ, и более прочны на изгиб.</a:t>
            </a:r>
          </a:p>
          <a:p>
            <a:pPr lvl="0" algn="just"/>
            <a:r>
              <a:rPr lang="ru-RU" dirty="0" smtClean="0"/>
              <a:t>Имеют более эстетичный вид по сравнению с СИЦ.</a:t>
            </a:r>
          </a:p>
          <a:p>
            <a:pPr lvl="0" algn="just"/>
            <a:r>
              <a:rPr lang="ru-RU" dirty="0" smtClean="0"/>
              <a:t>Долговременно выделяют фтор (в том числе за счет «батарейного эффекта») по сравнению с композитами.</a:t>
            </a:r>
          </a:p>
          <a:p>
            <a:pPr lvl="0" algn="just"/>
            <a:r>
              <a:rPr lang="ru-RU" dirty="0" smtClean="0"/>
              <a:t>Менее трудоемки в работе, чем композит.</a:t>
            </a:r>
          </a:p>
          <a:p>
            <a:pPr lvl="0" algn="just"/>
            <a:r>
              <a:rPr lang="ru-RU" dirty="0" smtClean="0"/>
              <a:t>За счет способности к </a:t>
            </a:r>
            <a:r>
              <a:rPr lang="ru-RU" dirty="0" err="1" smtClean="0"/>
              <a:t>водопоглощению</a:t>
            </a:r>
            <a:r>
              <a:rPr lang="ru-RU" dirty="0" smtClean="0"/>
              <a:t> происходит компенсация первичной </a:t>
            </a:r>
            <a:r>
              <a:rPr lang="ru-RU" dirty="0" err="1" smtClean="0"/>
              <a:t>полимеризационной</a:t>
            </a:r>
            <a:r>
              <a:rPr lang="ru-RU" dirty="0" smtClean="0"/>
              <a:t> усадки, свойственной композитам, в результате чего снижается риск возникновения в материале внутренних напряжений.</a:t>
            </a:r>
          </a:p>
          <a:p>
            <a:pPr>
              <a:buNone/>
            </a:pPr>
            <a:r>
              <a:rPr lang="ru-RU" b="1" dirty="0" smtClean="0"/>
              <a:t>Отрицательные свойства </a:t>
            </a:r>
            <a:r>
              <a:rPr lang="ru-RU" b="1" dirty="0" err="1" smtClean="0"/>
              <a:t>компомеров</a:t>
            </a:r>
            <a:r>
              <a:rPr lang="ru-RU" b="1" dirty="0" smtClean="0"/>
              <a:t>:</a:t>
            </a:r>
            <a:endParaRPr lang="ru-RU" dirty="0" smtClean="0"/>
          </a:p>
          <a:p>
            <a:pPr lvl="0"/>
            <a:r>
              <a:rPr lang="ru-RU" dirty="0" smtClean="0"/>
              <a:t>Уступают СИЦ в выделении фтора.</a:t>
            </a:r>
          </a:p>
          <a:p>
            <a:pPr lvl="0"/>
            <a:r>
              <a:rPr lang="ru-RU" dirty="0" smtClean="0"/>
              <a:t>Обладают более низкой износоустойчивостью по сравнению с гибридными композитами.</a:t>
            </a:r>
          </a:p>
          <a:p>
            <a:pPr lvl="0"/>
            <a:r>
              <a:rPr lang="ru-RU" dirty="0" smtClean="0"/>
              <a:t>Обладают более низкой </a:t>
            </a:r>
            <a:r>
              <a:rPr lang="ru-RU" dirty="0" err="1" smtClean="0"/>
              <a:t>цветостойкостью</a:t>
            </a:r>
            <a:r>
              <a:rPr lang="ru-RU" dirty="0" smtClean="0"/>
              <a:t> по сравнению с композитами за счет </a:t>
            </a:r>
            <a:r>
              <a:rPr lang="ru-RU" dirty="0" err="1" smtClean="0"/>
              <a:t>водопоглощения</a:t>
            </a:r>
            <a:r>
              <a:rPr lang="ru-RU" dirty="0" smtClean="0"/>
              <a:t>.</a:t>
            </a:r>
          </a:p>
          <a:p>
            <a:pPr lvl="0" algn="just"/>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917596"/>
          </a:xfrm>
        </p:spPr>
        <p:txBody>
          <a:bodyPr>
            <a:normAutofit fontScale="90000"/>
          </a:bodyPr>
          <a:lstStyle/>
          <a:p>
            <a:r>
              <a:rPr lang="ru-RU" b="1" dirty="0" smtClean="0"/>
              <a:t>4. Композиты</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Материалы данной группы не противопоказаны для использования при реставрациях временных зубов. В случае их применения рекомендуется отдавать предпочтение </a:t>
            </a:r>
            <a:r>
              <a:rPr lang="ru-RU" dirty="0" err="1" smtClean="0"/>
              <a:t>самопротравливающим</a:t>
            </a:r>
            <a:r>
              <a:rPr lang="ru-RU" dirty="0" smtClean="0"/>
              <a:t> </a:t>
            </a:r>
            <a:r>
              <a:rPr lang="ru-RU" dirty="0" err="1" smtClean="0"/>
              <a:t>адгезивным</a:t>
            </a:r>
            <a:r>
              <a:rPr lang="ru-RU" dirty="0" smtClean="0"/>
              <a:t> системам 6-7-го поколения.</a:t>
            </a:r>
          </a:p>
          <a:p>
            <a:r>
              <a:rPr lang="ru-RU" dirty="0" smtClean="0"/>
              <a:t>Однако учитывая отсутствие </a:t>
            </a:r>
            <a:r>
              <a:rPr lang="ru-RU" dirty="0" err="1" smtClean="0"/>
              <a:t>противокариозного</a:t>
            </a:r>
            <a:r>
              <a:rPr lang="ru-RU" dirty="0" smtClean="0"/>
              <a:t> эффекта данной группы материалов, их дороговизну и чувствительность к соблюдению техники применения, показания при восстановлении временных зубов у композитов весьма ограничены.</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5840435"/>
          </a:xfrm>
        </p:spPr>
        <p:txBody>
          <a:bodyPr>
            <a:normAutofit/>
          </a:bodyPr>
          <a:lstStyle/>
          <a:p>
            <a:pPr algn="just"/>
            <a:r>
              <a:rPr lang="ru-RU" sz="1800" dirty="0" smtClean="0"/>
              <a:t>Таким образом, несмотря на больший выбор пломбировочного материалов, рекомендуемых для реставрации временных зубов, идеального материала на сегодняшний день не существует.</a:t>
            </a:r>
          </a:p>
          <a:p>
            <a:pPr algn="just"/>
            <a:r>
              <a:rPr lang="ru-RU" sz="1800" dirty="0" smtClean="0"/>
              <a:t>При выборе материала  для реставрации временного зуба необходимо учитывать следующие параметры.</a:t>
            </a:r>
          </a:p>
          <a:p>
            <a:pPr algn="just"/>
            <a:r>
              <a:rPr lang="ru-RU" sz="1800" dirty="0" smtClean="0"/>
              <a:t>Состояние твердых тканей зуба (степень разрушения, локализация кариозных полостей по поверхности зуба).</a:t>
            </a:r>
          </a:p>
          <a:p>
            <a:pPr algn="just"/>
            <a:r>
              <a:rPr lang="ru-RU" sz="1800" dirty="0" smtClean="0"/>
              <a:t>Возраст ребенка (влияние на возможность проведения той или иной технологии). Так, использование композитов, требующих применение коффердама и послойного отверждения материала, вряд ли целесообразно в 3-4 года, но вполне осуществимо в 6-8 лет.</a:t>
            </a:r>
          </a:p>
          <a:p>
            <a:pPr algn="just"/>
            <a:r>
              <a:rPr lang="ru-RU" sz="1800" dirty="0" smtClean="0"/>
              <a:t>Риск возникновения кариеса (при высоком риске развития кариеса стоит отдавать предпочтение технологиям, снижающим вероятность развития вторичного и рецидивного кариеса).</a:t>
            </a:r>
          </a:p>
          <a:p>
            <a:pPr algn="just"/>
            <a:endParaRPr lang="ru-RU"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296842"/>
          </a:xfrm>
        </p:spPr>
        <p:txBody>
          <a:bodyPr>
            <a:normAutofit fontScale="90000"/>
          </a:bodyPr>
          <a:lstStyle/>
          <a:p>
            <a:r>
              <a:rPr lang="ru-RU" dirty="0" smtClean="0"/>
              <a:t> </a:t>
            </a:r>
            <a:r>
              <a:rPr lang="ru-RU" sz="2700" b="1" dirty="0" smtClean="0"/>
              <a:t>Особенности строения и функционирования временных зубов</a:t>
            </a:r>
            <a:r>
              <a:rPr lang="ru-RU" sz="5300" b="1" dirty="0" smtClean="0"/>
              <a:t/>
            </a:r>
            <a:br>
              <a:rPr lang="ru-RU" sz="5300" b="1" dirty="0" smtClean="0"/>
            </a:br>
            <a:endParaRPr lang="ru-RU" b="1" dirty="0"/>
          </a:p>
        </p:txBody>
      </p:sp>
      <p:sp>
        <p:nvSpPr>
          <p:cNvPr id="3" name="Содержимое 2"/>
          <p:cNvSpPr>
            <a:spLocks noGrp="1"/>
          </p:cNvSpPr>
          <p:nvPr>
            <p:ph idx="1"/>
          </p:nvPr>
        </p:nvSpPr>
        <p:spPr>
          <a:xfrm>
            <a:off x="500034" y="1071546"/>
            <a:ext cx="8229600" cy="5595004"/>
          </a:xfrm>
        </p:spPr>
        <p:txBody>
          <a:bodyPr>
            <a:normAutofit fontScale="32500" lnSpcReduction="20000"/>
          </a:bodyPr>
          <a:lstStyle/>
          <a:p>
            <a:pPr algn="just">
              <a:buNone/>
            </a:pPr>
            <a:r>
              <a:rPr lang="en-US" sz="6200" dirty="0" smtClean="0"/>
              <a:t>       </a:t>
            </a:r>
            <a:r>
              <a:rPr lang="ru-RU" sz="6200" dirty="0" smtClean="0"/>
              <a:t>	Временные зубы имеют ряд отличий по своей анатомии и структуре от постоянных, что</a:t>
            </a:r>
            <a:r>
              <a:rPr lang="en-US" sz="6200" dirty="0" smtClean="0"/>
              <a:t> </a:t>
            </a:r>
            <a:r>
              <a:rPr lang="ru-RU" sz="6200" dirty="0" smtClean="0"/>
              <a:t>оказывает влияние на течение в них патологических процессов и методику лечения. Рассмотрим основные из них:</a:t>
            </a:r>
          </a:p>
          <a:p>
            <a:pPr lvl="0" algn="just"/>
            <a:r>
              <a:rPr lang="ru-RU" sz="6200" dirty="0" smtClean="0"/>
              <a:t>Малые анатомические размеры коронок.</a:t>
            </a:r>
          </a:p>
          <a:p>
            <a:pPr lvl="0" algn="just"/>
            <a:r>
              <a:rPr lang="ru-RU" sz="6200" dirty="0" smtClean="0"/>
              <a:t>Малая толщина эмали и дентина. Толщина эмали на </a:t>
            </a:r>
            <a:r>
              <a:rPr lang="ru-RU" sz="6200" dirty="0" err="1" smtClean="0"/>
              <a:t>апроксимальной</a:t>
            </a:r>
            <a:r>
              <a:rPr lang="ru-RU" sz="6200" dirty="0" smtClean="0"/>
              <a:t> поверхности резцов и в области </a:t>
            </a:r>
            <a:r>
              <a:rPr lang="ru-RU" sz="6200" dirty="0" err="1" smtClean="0"/>
              <a:t>фиссур</a:t>
            </a:r>
            <a:r>
              <a:rPr lang="ru-RU" sz="6200" dirty="0" smtClean="0"/>
              <a:t> моляров не превышает 0,3-0,6 мм. Толщина дентина на контактных поверхностях от 0,5 до 1,5 мм, на </a:t>
            </a:r>
            <a:r>
              <a:rPr lang="ru-RU" sz="6200" dirty="0" err="1" smtClean="0"/>
              <a:t>окклюзионных</a:t>
            </a:r>
            <a:r>
              <a:rPr lang="ru-RU" sz="6200" dirty="0" smtClean="0"/>
              <a:t> поверхностях -1,8 мм.</a:t>
            </a:r>
          </a:p>
          <a:p>
            <a:pPr lvl="0" algn="just"/>
            <a:r>
              <a:rPr lang="ru-RU" sz="6200" dirty="0" smtClean="0"/>
              <a:t>Меньшая степень минерализации характерна для всех временных зубов, так же, как и отсутствие иммунных зон. Кариесу в равной степени подвержены все поверхности зуба.</a:t>
            </a:r>
          </a:p>
          <a:p>
            <a:pPr lvl="0" algn="just"/>
            <a:r>
              <a:rPr lang="ru-RU" sz="6200" dirty="0" smtClean="0"/>
              <a:t>Относительно высоты коронки </a:t>
            </a:r>
            <a:r>
              <a:rPr lang="ru-RU" sz="6200" dirty="0" err="1" smtClean="0"/>
              <a:t>мезиодистальный</a:t>
            </a:r>
            <a:r>
              <a:rPr lang="ru-RU" sz="6200" dirty="0" smtClean="0"/>
              <a:t> размер временных зубов, больше чем у постоянных.</a:t>
            </a:r>
          </a:p>
          <a:p>
            <a:pPr lvl="0" algn="just"/>
            <a:r>
              <a:rPr lang="ru-RU" sz="6200" dirty="0" smtClean="0"/>
              <a:t>В </a:t>
            </a:r>
            <a:r>
              <a:rPr lang="ru-RU" sz="6200" dirty="0" err="1" smtClean="0"/>
              <a:t>пришеечной</a:t>
            </a:r>
            <a:r>
              <a:rPr lang="ru-RU" sz="6200" dirty="0" smtClean="0"/>
              <a:t> трети коронки фронтальная группа временных зубов имеет более выпуклый контур вестибулярных и оральных поверхностей.</a:t>
            </a:r>
          </a:p>
          <a:p>
            <a:pPr>
              <a:buNone/>
            </a:pPr>
            <a:r>
              <a:rPr lang="ru-RU" dirty="0" smtClean="0"/>
              <a:t/>
            </a:r>
            <a:br>
              <a:rPr lang="ru-RU" dirty="0" smtClean="0"/>
            </a:br>
            <a:endParaRPr lang="ru-RU"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85728"/>
            <a:ext cx="8229600" cy="5840435"/>
          </a:xfrm>
        </p:spPr>
        <p:txBody>
          <a:bodyPr>
            <a:normAutofit fontScale="70000" lnSpcReduction="20000"/>
          </a:bodyPr>
          <a:lstStyle/>
          <a:p>
            <a:pPr lvl="0" algn="just"/>
            <a:r>
              <a:rPr lang="ru-RU" dirty="0"/>
              <a:t>У временных зубов имеется значительно более выраженное сужение в области эмалево-цементной границы в сравнении с постоянными зубами.</a:t>
            </a:r>
          </a:p>
          <a:p>
            <a:pPr lvl="0" algn="just"/>
            <a:r>
              <a:rPr lang="ru-RU" dirty="0"/>
              <a:t>Щечные и язычные поверхности временных моляров </a:t>
            </a:r>
            <a:r>
              <a:rPr lang="ru-RU" dirty="0" err="1"/>
              <a:t>конвергируют</a:t>
            </a:r>
            <a:r>
              <a:rPr lang="ru-RU" dirty="0"/>
              <a:t> в направлении к </a:t>
            </a:r>
            <a:r>
              <a:rPr lang="ru-RU" dirty="0" err="1"/>
              <a:t>окклюзионной</a:t>
            </a:r>
            <a:r>
              <a:rPr lang="ru-RU" dirty="0"/>
              <a:t> плоскости, в связи с чем </a:t>
            </a:r>
            <a:r>
              <a:rPr lang="ru-RU" dirty="0" err="1"/>
              <a:t>вестибуло</a:t>
            </a:r>
            <a:r>
              <a:rPr lang="ru-RU" dirty="0"/>
              <a:t>-оральный размер коронок в </a:t>
            </a:r>
            <a:r>
              <a:rPr lang="ru-RU" dirty="0" err="1"/>
              <a:t>окклюзионной</a:t>
            </a:r>
            <a:r>
              <a:rPr lang="ru-RU" dirty="0"/>
              <a:t> трети значительно уже, чем в пришеечной трети.</a:t>
            </a:r>
          </a:p>
          <a:p>
            <a:pPr lvl="0" algn="just"/>
            <a:r>
              <a:rPr lang="ru-RU" dirty="0"/>
              <a:t>Относительно большой объем пульпы. Во временных молярах расстояние от рогов пульпы до поверхности зуба 2,5 мм. Причем медиальные рога пульпы обычно выше, чем дистальные. Особенно высокое стояние характерно для медиальных рогов пульпы верхних первых моляров, они находятся на расстоянии чуть больше 2 мм от поверхности эмали.</a:t>
            </a:r>
          </a:p>
          <a:p>
            <a:pPr lvl="0" algn="just"/>
            <a:r>
              <a:rPr lang="ru-RU" dirty="0"/>
              <a:t>Широкие и короткие дентинные канальцы, которые обеспечивают быстрое и легкое проникновение микробов, токсинов к пульпе зуба, также в пульпу зуба могут проникать и химические вещества (например, сильнодействующие антисептики, ортофосфорная кислота).</a:t>
            </a:r>
          </a:p>
          <a:p>
            <a:endParaRPr lang="ru-RU" dirty="0"/>
          </a:p>
        </p:txBody>
      </p:sp>
    </p:spTree>
    <p:extLst>
      <p:ext uri="{BB962C8B-B14F-4D97-AF65-F5344CB8AC3E}">
        <p14:creationId xmlns:p14="http://schemas.microsoft.com/office/powerpoint/2010/main" val="77697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85728"/>
            <a:ext cx="8229600" cy="6023632"/>
          </a:xfrm>
        </p:spPr>
        <p:txBody>
          <a:bodyPr>
            <a:normAutofit fontScale="32500" lnSpcReduction="20000"/>
          </a:bodyPr>
          <a:lstStyle/>
          <a:p>
            <a:pPr lvl="0" algn="just"/>
            <a:r>
              <a:rPr lang="ru-RU" sz="7200" dirty="0" smtClean="0"/>
              <a:t>В различные периоды формирования корня и его резорбции, функциональная активность пульпы различна. В период резорбции корней пульпа теряет защитные и пластические свойства (т. е. не может образовывать </a:t>
            </a:r>
            <a:r>
              <a:rPr lang="ru-RU" sz="7200" dirty="0" err="1" smtClean="0"/>
              <a:t>репаративный</a:t>
            </a:r>
            <a:r>
              <a:rPr lang="ru-RU" sz="7200" dirty="0" smtClean="0"/>
              <a:t> и вторичный дентин). Ухудшаются трофика и чувствительность твердых тканей.</a:t>
            </a:r>
          </a:p>
          <a:p>
            <a:pPr lvl="0" algn="just"/>
            <a:r>
              <a:rPr lang="ru-RU" sz="7200" dirty="0" smtClean="0"/>
              <a:t>У временных зубов очень выражен эмалевый валик в </a:t>
            </a:r>
            <a:r>
              <a:rPr lang="ru-RU" sz="7200" dirty="0" err="1" smtClean="0"/>
              <a:t>придесневой</a:t>
            </a:r>
            <a:r>
              <a:rPr lang="ru-RU" sz="7200" dirty="0" smtClean="0"/>
              <a:t> области. Эмалевый валик, а не экватор является самой широкой частью коронки зуба.</a:t>
            </a:r>
          </a:p>
          <a:p>
            <a:pPr lvl="0" algn="just"/>
            <a:r>
              <a:rPr lang="ru-RU" sz="7200" dirty="0" err="1" smtClean="0"/>
              <a:t>Окклюзионный</a:t>
            </a:r>
            <a:r>
              <a:rPr lang="ru-RU" sz="7200" dirty="0" smtClean="0"/>
              <a:t> рельеф временных моляров выражен в меньшей степени, чем у постоянных зубов. У временных зубов отсутствуют слепые ямки.</a:t>
            </a:r>
          </a:p>
          <a:p>
            <a:pPr lvl="0" algn="just"/>
            <a:r>
              <a:rPr lang="ru-RU" sz="7200" dirty="0" smtClean="0"/>
              <a:t>В области шейки зуба эмалевые призмы ориентированы с отклонениями в сторону режущего края, а для постоянных зубов характерно отклонение к шейке зуба.</a:t>
            </a:r>
          </a:p>
          <a:p>
            <a:pPr lvl="0" algn="just"/>
            <a:r>
              <a:rPr lang="ru-RU" sz="7200" dirty="0" smtClean="0"/>
              <a:t>Корни временных моляров широко расставлены. Корни резцов отклонены </a:t>
            </a:r>
            <a:r>
              <a:rPr lang="ru-RU" sz="7200" dirty="0" err="1" smtClean="0"/>
              <a:t>вестибулярно</a:t>
            </a:r>
            <a:r>
              <a:rPr lang="ru-RU" sz="7200" dirty="0" smtClean="0"/>
              <a:t>, Такое положение корней обусловлено наличием зачатков постоянных зубов.</a:t>
            </a:r>
          </a:p>
          <a:p>
            <a:endParaRPr lang="ru-RU" sz="7200"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sz="2200" dirty="0" smtClean="0"/>
              <a:t> Сроки прорезывания временных зубов</a:t>
            </a:r>
            <a:r>
              <a:rPr lang="ru-RU" dirty="0" smtClean="0"/>
              <a:t/>
            </a:r>
            <a:br>
              <a:rPr lang="ru-RU" dirty="0" smtClean="0"/>
            </a:br>
            <a:endParaRPr lang="ru-RU" dirty="0"/>
          </a:p>
        </p:txBody>
      </p:sp>
      <p:sp>
        <p:nvSpPr>
          <p:cNvPr id="3" name="Содержимое 2"/>
          <p:cNvSpPr>
            <a:spLocks noGrp="1"/>
          </p:cNvSpPr>
          <p:nvPr>
            <p:ph idx="1"/>
          </p:nvPr>
        </p:nvSpPr>
        <p:spPr>
          <a:xfrm>
            <a:off x="457200" y="357166"/>
            <a:ext cx="8229600" cy="5952194"/>
          </a:xfrm>
        </p:spPr>
        <p:txBody>
          <a:bodyPr>
            <a:noAutofit/>
          </a:bodyPr>
          <a:lstStyle/>
          <a:p>
            <a:pPr algn="just"/>
            <a:r>
              <a:rPr lang="ru-RU" sz="1600" dirty="0" smtClean="0"/>
              <a:t>В стоматологии существуют усредненные сроки прорезывания зубов. Совсем не обязательно, что зубы будут прорезываться именно в этот период. Сроки прорезывания зубов могут увеличиваться или уменьшаться в зависимости от индивидуальных особенностей организма человека.</a:t>
            </a:r>
          </a:p>
          <a:p>
            <a:pPr algn="just"/>
            <a:r>
              <a:rPr lang="ru-RU" sz="1600" dirty="0" smtClean="0"/>
              <a:t>Однако, количество прорезавшихся временных зубов - это один из объективных критериев оценки состояние здоровья малыша. Для подсчета количества зубов у детей (</a:t>
            </a:r>
            <a:r>
              <a:rPr lang="en-US" sz="1600" dirty="0" smtClean="0"/>
              <a:t>N</a:t>
            </a:r>
            <a:r>
              <a:rPr lang="ru-RU" sz="1600" dirty="0" smtClean="0"/>
              <a:t>) в зависимости от возраста используют формулу: N=</a:t>
            </a:r>
            <a:r>
              <a:rPr lang="en-US" sz="1600" dirty="0" smtClean="0"/>
              <a:t>n</a:t>
            </a:r>
            <a:r>
              <a:rPr lang="ru-RU" sz="1600" dirty="0" smtClean="0"/>
              <a:t>-4, где</a:t>
            </a:r>
            <a:r>
              <a:rPr lang="en-US" sz="1600" dirty="0" smtClean="0"/>
              <a:t> n</a:t>
            </a:r>
            <a:r>
              <a:rPr lang="ru-RU" sz="1600" dirty="0" smtClean="0"/>
              <a:t> - число месяцев жизни ребенка. Так, в возрасте 1 года у ребенка должно быть 8 зубов.</a:t>
            </a:r>
          </a:p>
          <a:p>
            <a:pPr algn="just"/>
            <a:r>
              <a:rPr lang="ru-RU" sz="1600" dirty="0" smtClean="0"/>
              <a:t>Важно знать, что у резцов на момент рождения сформировано более 50% эмали, у клыков -50%, у моляров - менее 50% .</a:t>
            </a:r>
          </a:p>
          <a:p>
            <a:pPr algn="just"/>
            <a:r>
              <a:rPr lang="ru-RU" sz="1600" dirty="0" smtClean="0"/>
              <a:t>После рождения у ребенка формируется лишь незначительная часть эмали резцов, 50% клыков и большая часть эмали моляров. Все эти факторы необходимо учитывать при планировании лечения и профилактики у детей.</a:t>
            </a:r>
          </a:p>
          <a:p>
            <a:pPr algn="just"/>
            <a:r>
              <a:rPr lang="ru-RU" sz="1600" dirty="0" smtClean="0"/>
              <a:t>На прорезывание зубов у детей оказывают влияние различные факторы: морфофункциональное состояние детского организма, протекание беременности, соматическая патология и т.д.</a:t>
            </a:r>
            <a:br>
              <a:rPr lang="ru-RU" sz="1600" dirty="0" smtClean="0"/>
            </a:br>
            <a:endParaRPr lang="ru-RU" sz="1600" dirty="0" smtClean="0"/>
          </a:p>
          <a:p>
            <a:pPr algn="just"/>
            <a:r>
              <a:rPr lang="ru-RU" sz="1600" dirty="0" smtClean="0"/>
              <a:t>Планируя лечение временных зубов необходимо помнить, что временные зубы находятся в состоянии динамического развития. После прорезывания в полость рта происходит процесс формирования корней. Затем наступает этап сформированных корней. На третьем этапе развития начинается резорбция корней, которая заканчивается сменой временных зубов на постоянные.</a:t>
            </a:r>
            <a:endParaRPr lang="ru-RU"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200" dirty="0" smtClean="0"/>
              <a:t> Лечение кариеса временных зубов. Материалы и методы</a:t>
            </a:r>
            <a:r>
              <a:rPr lang="ru-RU" dirty="0" smtClean="0"/>
              <a:t/>
            </a:r>
            <a:br>
              <a:rPr lang="ru-RU" dirty="0" smtClean="0"/>
            </a:br>
            <a:endParaRPr lang="ru-RU" dirty="0"/>
          </a:p>
        </p:txBody>
      </p:sp>
      <p:sp>
        <p:nvSpPr>
          <p:cNvPr id="3" name="Содержимое 2"/>
          <p:cNvSpPr>
            <a:spLocks noGrp="1"/>
          </p:cNvSpPr>
          <p:nvPr>
            <p:ph idx="1"/>
          </p:nvPr>
        </p:nvSpPr>
        <p:spPr>
          <a:xfrm>
            <a:off x="457200" y="785794"/>
            <a:ext cx="8229600" cy="5523566"/>
          </a:xfrm>
        </p:spPr>
        <p:txBody>
          <a:bodyPr>
            <a:normAutofit fontScale="25000" lnSpcReduction="20000"/>
          </a:bodyPr>
          <a:lstStyle/>
          <a:p>
            <a:pPr>
              <a:buNone/>
            </a:pPr>
            <a:r>
              <a:rPr lang="ru-RU" sz="8000" b="1" dirty="0" smtClean="0"/>
              <a:t>Цели:</a:t>
            </a:r>
          </a:p>
          <a:p>
            <a:pPr lvl="0" algn="just"/>
            <a:r>
              <a:rPr lang="ru-RU" sz="6400" dirty="0" smtClean="0"/>
              <a:t>Определить степень активности течения кариеса и оценить риск возникновения новых кариозных поражений.</a:t>
            </a:r>
          </a:p>
          <a:p>
            <a:pPr lvl="0" algn="just"/>
            <a:r>
              <a:rPr lang="ru-RU" sz="6400" dirty="0" smtClean="0"/>
              <a:t>Выявить и устранить действующие </a:t>
            </a:r>
            <a:r>
              <a:rPr lang="ru-RU" sz="6400" dirty="0" err="1" smtClean="0"/>
              <a:t>кариесогенные</a:t>
            </a:r>
            <a:r>
              <a:rPr lang="ru-RU" sz="6400" dirty="0" smtClean="0"/>
              <a:t> факторы или снизить их патогенность.</a:t>
            </a:r>
          </a:p>
          <a:p>
            <a:pPr lvl="0" algn="just"/>
            <a:r>
              <a:rPr lang="ru-RU" sz="6400" dirty="0" smtClean="0"/>
              <a:t>Провести мероприятия, повышающие </a:t>
            </a:r>
            <a:r>
              <a:rPr lang="ru-RU" sz="6400" dirty="0" err="1" smtClean="0"/>
              <a:t>резистентность</a:t>
            </a:r>
            <a:r>
              <a:rPr lang="ru-RU" sz="6400" dirty="0" smtClean="0"/>
              <a:t> к кариесу твердых тканей зубов.</a:t>
            </a:r>
          </a:p>
          <a:p>
            <a:pPr lvl="0" algn="just"/>
            <a:r>
              <a:rPr lang="ru-RU" sz="6400" dirty="0" smtClean="0"/>
              <a:t>Провести эффективное лечение кариозных поражений, предупреждающее развитие осложнений.</a:t>
            </a:r>
          </a:p>
          <a:p>
            <a:pPr algn="just">
              <a:buNone/>
            </a:pPr>
            <a:r>
              <a:rPr lang="ru-RU" sz="7200" b="1" dirty="0" smtClean="0"/>
              <a:t>Этапы комплексного лечения детей с кариесом временных зубов</a:t>
            </a:r>
            <a:r>
              <a:rPr lang="ru-RU" sz="7200" dirty="0" smtClean="0"/>
              <a:t>:</a:t>
            </a:r>
          </a:p>
          <a:p>
            <a:pPr lvl="0" algn="just"/>
            <a:r>
              <a:rPr lang="ru-RU" sz="6400" dirty="0" smtClean="0"/>
              <a:t>Мотивация родителей и детей на профилактику и лечение стоматологических заболеваний.</a:t>
            </a:r>
          </a:p>
          <a:p>
            <a:pPr lvl="0" algn="just"/>
            <a:r>
              <a:rPr lang="ru-RU" sz="6400" dirty="0" smtClean="0"/>
              <a:t>Обучение детей и родителей навыкам гигиены полости рта.</a:t>
            </a:r>
          </a:p>
          <a:p>
            <a:pPr lvl="0" algn="just"/>
            <a:r>
              <a:rPr lang="ru-RU" sz="6400" dirty="0" smtClean="0"/>
              <a:t>Профессиональный подбор средств гигиены полости рта.</a:t>
            </a:r>
          </a:p>
          <a:p>
            <a:pPr lvl="0" algn="just"/>
            <a:r>
              <a:rPr lang="ru-RU" sz="6400" dirty="0" smtClean="0"/>
              <a:t>Рекомендации по питанию: ограничение сахаросодержащих продуктов и напитков, особенно между основными приемами пищи, исключение ночных кормлений, ограничение мучной, рафинированной и консервированной пищи.</a:t>
            </a:r>
          </a:p>
          <a:p>
            <a:pPr lvl="0" algn="just"/>
            <a:r>
              <a:rPr lang="ru-RU" sz="6400" dirty="0" smtClean="0"/>
              <a:t>Профессиональная профилактика и </a:t>
            </a:r>
            <a:r>
              <a:rPr lang="ru-RU" sz="6400" dirty="0" err="1" smtClean="0"/>
              <a:t>реминерализация</a:t>
            </a:r>
            <a:r>
              <a:rPr lang="ru-RU" sz="6400" dirty="0" smtClean="0"/>
              <a:t> эмали по показаниям.</a:t>
            </a:r>
          </a:p>
          <a:p>
            <a:pPr lvl="0" algn="just"/>
            <a:r>
              <a:rPr lang="ru-RU" sz="6400" dirty="0" smtClean="0"/>
              <a:t>Герметизация </a:t>
            </a:r>
            <a:r>
              <a:rPr lang="ru-RU" sz="6400" dirty="0" err="1" smtClean="0"/>
              <a:t>фиссур</a:t>
            </a:r>
            <a:r>
              <a:rPr lang="ru-RU" sz="6400" dirty="0" smtClean="0"/>
              <a:t> и ямок временных моляров.</a:t>
            </a:r>
          </a:p>
          <a:p>
            <a:pPr lvl="0" algn="just"/>
            <a:r>
              <a:rPr lang="ru-RU" sz="6400" dirty="0" smtClean="0"/>
              <a:t>Диспансерное наблюдение.</a:t>
            </a:r>
          </a:p>
          <a:p>
            <a:pPr algn="just"/>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774720"/>
          </a:xfrm>
        </p:spPr>
        <p:txBody>
          <a:bodyPr/>
          <a:lstStyle/>
          <a:p>
            <a:r>
              <a:rPr lang="ru-RU" sz="3600" b="1" dirty="0" smtClean="0"/>
              <a:t>А. Лечение кариеса эмали.</a:t>
            </a:r>
            <a:endParaRPr lang="ru-RU" dirty="0"/>
          </a:p>
        </p:txBody>
      </p:sp>
      <p:sp>
        <p:nvSpPr>
          <p:cNvPr id="3" name="Содержимое 2"/>
          <p:cNvSpPr>
            <a:spLocks noGrp="1"/>
          </p:cNvSpPr>
          <p:nvPr>
            <p:ph idx="1"/>
          </p:nvPr>
        </p:nvSpPr>
        <p:spPr>
          <a:xfrm>
            <a:off x="457200" y="928670"/>
            <a:ext cx="8229600" cy="5357850"/>
          </a:xfrm>
        </p:spPr>
        <p:txBody>
          <a:bodyPr>
            <a:normAutofit fontScale="32500" lnSpcReduction="20000"/>
          </a:bodyPr>
          <a:lstStyle/>
          <a:p>
            <a:pPr algn="just">
              <a:buNone/>
            </a:pPr>
            <a:r>
              <a:rPr lang="ru-RU" sz="5600" b="1" dirty="0" smtClean="0"/>
              <a:t>	</a:t>
            </a:r>
            <a:endParaRPr lang="ru-RU" sz="7200" b="1" dirty="0"/>
          </a:p>
          <a:p>
            <a:pPr algn="just">
              <a:buNone/>
            </a:pPr>
            <a:r>
              <a:rPr lang="en-US" sz="6000" dirty="0"/>
              <a:t>       </a:t>
            </a:r>
            <a:r>
              <a:rPr lang="ru-RU" sz="6000" dirty="0" smtClean="0"/>
              <a:t>	Активному </a:t>
            </a:r>
            <a:r>
              <a:rPr lang="ru-RU" sz="6000" dirty="0"/>
              <a:t>лечению подлежат очаги деминерализации временных зубов белого и серого цвета без дефекта эмали или с дефектом (начальный и поверхностный кариес). Наличие </a:t>
            </a:r>
            <a:r>
              <a:rPr lang="ru-RU" sz="6000" dirty="0" smtClean="0"/>
              <a:t>пигментации </a:t>
            </a:r>
            <a:r>
              <a:rPr lang="ru-RU" sz="6000" dirty="0"/>
              <a:t>на участках поражения свидетельствует о приостановке кариозного процесса и отсутствии необходимости лечения.</a:t>
            </a:r>
          </a:p>
          <a:p>
            <a:pPr>
              <a:buNone/>
            </a:pPr>
            <a:r>
              <a:rPr lang="ru-RU" sz="5600" b="1" dirty="0" smtClean="0"/>
              <a:t>Тактика </a:t>
            </a:r>
            <a:r>
              <a:rPr lang="ru-RU" sz="5600" b="1" dirty="0"/>
              <a:t>лечения кариеса эмали временных зубов.</a:t>
            </a:r>
            <a:endParaRPr lang="ru-RU" sz="5600" dirty="0"/>
          </a:p>
          <a:p>
            <a:pPr lvl="0"/>
            <a:r>
              <a:rPr lang="ru-RU" sz="5600" dirty="0"/>
              <a:t>Устранение </a:t>
            </a:r>
            <a:r>
              <a:rPr lang="ru-RU" sz="5600" dirty="0" err="1"/>
              <a:t>этиопатогенетических</a:t>
            </a:r>
            <a:r>
              <a:rPr lang="ru-RU" sz="5600" dirty="0"/>
              <a:t> факторов, нормализация диеты и гигиенического состояния. В период активного лечения назначают кальцийсодержащую зубную пасту, в дальнейшем - пасту, содержащую препараты кальция и фториды.</a:t>
            </a:r>
          </a:p>
          <a:p>
            <a:pPr lvl="0"/>
            <a:r>
              <a:rPr lang="ru-RU" sz="5600" dirty="0"/>
              <a:t>Проведение </a:t>
            </a:r>
            <a:r>
              <a:rPr lang="ru-RU" sz="5600" dirty="0" err="1"/>
              <a:t>реминерализации</a:t>
            </a:r>
            <a:r>
              <a:rPr lang="ru-RU" sz="5600" dirty="0"/>
              <a:t> с целью улучшения минерального состава пораженного участка эмали.</a:t>
            </a:r>
          </a:p>
          <a:p>
            <a:r>
              <a:rPr lang="ru-RU" sz="5600" dirty="0" err="1"/>
              <a:t>Реминерализация</a:t>
            </a:r>
            <a:r>
              <a:rPr lang="ru-RU" sz="5600" dirty="0"/>
              <a:t> проводится путем применения аппликаций и втираний препаратов на </a:t>
            </a:r>
            <a:r>
              <a:rPr lang="ru-RU" sz="5600" dirty="0" smtClean="0"/>
              <a:t>основе </a:t>
            </a:r>
            <a:r>
              <a:rPr lang="ru-RU" sz="5600" dirty="0"/>
              <a:t>кальция и фосфатов (5-10 процедур):</a:t>
            </a:r>
          </a:p>
          <a:p>
            <a:pPr lvl="0"/>
            <a:r>
              <a:rPr lang="ru-RU" sz="5600" dirty="0" err="1" smtClean="0"/>
              <a:t>Тоо</a:t>
            </a:r>
            <a:r>
              <a:rPr lang="en-US" sz="5600" dirty="0" err="1" smtClean="0"/>
              <a:t>th</a:t>
            </a:r>
            <a:r>
              <a:rPr lang="ru-RU" sz="5600" dirty="0" smtClean="0"/>
              <a:t> Мо</a:t>
            </a:r>
            <a:r>
              <a:rPr lang="en-US" sz="5600" dirty="0" err="1" smtClean="0"/>
              <a:t>usse</a:t>
            </a:r>
            <a:r>
              <a:rPr lang="ru-RU" sz="5600" dirty="0" smtClean="0"/>
              <a:t> </a:t>
            </a:r>
            <a:r>
              <a:rPr lang="ru-RU" sz="5600" dirty="0"/>
              <a:t>(</a:t>
            </a:r>
            <a:r>
              <a:rPr lang="ru-RU" sz="5600" dirty="0" err="1"/>
              <a:t>казеин-фосфопептид</a:t>
            </a:r>
            <a:r>
              <a:rPr lang="ru-RU" sz="5600" dirty="0"/>
              <a:t> ,</a:t>
            </a:r>
            <a:r>
              <a:rPr lang="ru-RU" sz="5600" dirty="0" smtClean="0"/>
              <a:t> аморфный </a:t>
            </a:r>
            <a:r>
              <a:rPr lang="ru-RU" sz="5600" dirty="0"/>
              <a:t>фосфат кальция);</a:t>
            </a:r>
          </a:p>
          <a:p>
            <a:pPr lvl="0"/>
            <a:r>
              <a:rPr lang="en-US" sz="5600" dirty="0" smtClean="0"/>
              <a:t>R</a:t>
            </a:r>
            <a:r>
              <a:rPr lang="ru-RU" sz="5600" dirty="0" smtClean="0"/>
              <a:t>.0.С.</a:t>
            </a:r>
            <a:r>
              <a:rPr lang="en-US" sz="5600" dirty="0" smtClean="0"/>
              <a:t>S</a:t>
            </a:r>
            <a:r>
              <a:rPr lang="ru-RU" sz="5600" dirty="0" smtClean="0"/>
              <a:t>, М</a:t>
            </a:r>
            <a:r>
              <a:rPr lang="en-US" sz="5600" dirty="0" err="1" smtClean="0"/>
              <a:t>ineral</a:t>
            </a:r>
            <a:r>
              <a:rPr lang="ru-RU" sz="5600" dirty="0" smtClean="0"/>
              <a:t>.</a:t>
            </a:r>
            <a:endParaRPr lang="ru-RU" sz="5600" dirty="0"/>
          </a:p>
          <a:p>
            <a:pPr>
              <a:buNone/>
            </a:pPr>
            <a:r>
              <a:rPr lang="ru-RU" sz="5600" dirty="0"/>
              <a:t/>
            </a:r>
            <a:br>
              <a:rPr lang="ru-RU" sz="5600" dirty="0"/>
            </a:b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357166"/>
            <a:ext cx="8229600" cy="6072230"/>
          </a:xfrm>
        </p:spPr>
        <p:txBody>
          <a:bodyPr>
            <a:noAutofit/>
          </a:bodyPr>
          <a:lstStyle/>
          <a:p>
            <a:pPr>
              <a:buNone/>
            </a:pPr>
            <a:r>
              <a:rPr lang="ru-RU" sz="1400" dirty="0" smtClean="0"/>
              <a:t>		Данные </a:t>
            </a:r>
            <a:r>
              <a:rPr lang="ru-RU" sz="1400" dirty="0"/>
              <a:t>препараты, выпускаемые в виде гелей, растворов и муссов, следует </a:t>
            </a:r>
            <a:r>
              <a:rPr lang="ru-RU" sz="1400" dirty="0" smtClean="0"/>
              <a:t>наносить </a:t>
            </a:r>
            <a:r>
              <a:rPr lang="ru-RU" sz="1400" dirty="0"/>
              <a:t>при помощи индивидуальных ложек либо стандартных капп,</a:t>
            </a:r>
          </a:p>
          <a:p>
            <a:pPr>
              <a:buNone/>
            </a:pPr>
            <a:r>
              <a:rPr lang="ru-RU" sz="1400" dirty="0"/>
              <a:t>		В литературе описана высокая эффективность препарата длительного действия С</a:t>
            </a:r>
            <a:r>
              <a:rPr lang="en-US" sz="1400" dirty="0" err="1"/>
              <a:t>linpro</a:t>
            </a:r>
            <a:r>
              <a:rPr lang="ru-RU" sz="1400" dirty="0"/>
              <a:t>™  </a:t>
            </a:r>
            <a:r>
              <a:rPr lang="en-US" sz="1400" dirty="0"/>
              <a:t>XT </a:t>
            </a:r>
            <a:r>
              <a:rPr lang="ru-RU" sz="1400" dirty="0"/>
              <a:t> </a:t>
            </a:r>
            <a:r>
              <a:rPr lang="en-US" sz="1400" dirty="0" err="1"/>
              <a:t>Vamish</a:t>
            </a:r>
            <a:r>
              <a:rPr lang="ru-RU" sz="1400" dirty="0"/>
              <a:t> </a:t>
            </a:r>
            <a:r>
              <a:rPr lang="en-US" sz="1400" dirty="0"/>
              <a:t> ( </a:t>
            </a:r>
            <a:r>
              <a:rPr lang="ru-RU" sz="1400" dirty="0"/>
              <a:t>З</a:t>
            </a:r>
            <a:r>
              <a:rPr lang="en-US" sz="1400" dirty="0"/>
              <a:t>M </a:t>
            </a:r>
            <a:r>
              <a:rPr lang="ru-RU" sz="1400" dirty="0"/>
              <a:t> </a:t>
            </a:r>
            <a:r>
              <a:rPr lang="en-US" sz="1400" dirty="0"/>
              <a:t>ESPE)</a:t>
            </a:r>
            <a:r>
              <a:rPr lang="ru-RU" sz="1400" dirty="0"/>
              <a:t> при использовании для профилактики и на начальных этапах развития  кариеса. Препарат наносится локально на те участки, где это требуется.</a:t>
            </a:r>
          </a:p>
          <a:p>
            <a:pPr>
              <a:buNone/>
            </a:pPr>
            <a:r>
              <a:rPr lang="ru-RU" sz="1400" dirty="0"/>
              <a:t>		Показаниями для применения данного препарата на временных зубах являются:</a:t>
            </a:r>
          </a:p>
          <a:p>
            <a:pPr>
              <a:buNone/>
            </a:pPr>
            <a:r>
              <a:rPr lang="ru-RU" sz="1400" dirty="0"/>
              <a:t>	•лечение и профилактика кариеса в стадии пятна (</a:t>
            </a:r>
            <a:r>
              <a:rPr lang="ru-RU" sz="1400" dirty="0" err="1"/>
              <a:t>меловидные</a:t>
            </a:r>
            <a:r>
              <a:rPr lang="ru-RU" sz="1400" dirty="0"/>
              <a:t> пятна  без зондирования полости): </a:t>
            </a:r>
          </a:p>
          <a:p>
            <a:pPr>
              <a:buNone/>
            </a:pPr>
            <a:r>
              <a:rPr lang="ru-RU" sz="1400" dirty="0"/>
              <a:t>	•недавно </a:t>
            </a:r>
            <a:r>
              <a:rPr lang="ru-RU" sz="1400" dirty="0" err="1"/>
              <a:t>прорезывшиеся</a:t>
            </a:r>
            <a:r>
              <a:rPr lang="ru-RU" sz="1400" dirty="0"/>
              <a:t> зубы (при высоком КПУ и низком уровне гигиены маленького пациента)</a:t>
            </a:r>
          </a:p>
          <a:p>
            <a:pPr>
              <a:buNone/>
            </a:pPr>
            <a:r>
              <a:rPr lang="ru-RU" sz="1400" dirty="0"/>
              <a:t>        	</a:t>
            </a:r>
            <a:r>
              <a:rPr lang="ru-RU" sz="1400" dirty="0" smtClean="0"/>
              <a:t>Материал </a:t>
            </a:r>
            <a:r>
              <a:rPr lang="ru-RU" sz="1400" dirty="0"/>
              <a:t>представляет  собой гибридный </a:t>
            </a:r>
            <a:r>
              <a:rPr lang="ru-RU" sz="1400" dirty="0" err="1"/>
              <a:t>стеклоиономер</a:t>
            </a:r>
            <a:r>
              <a:rPr lang="ru-RU" sz="1400" dirty="0"/>
              <a:t>, в составе которого присутствует  фтор (за счет </a:t>
            </a:r>
            <a:r>
              <a:rPr lang="ru-RU" sz="1400" dirty="0" err="1"/>
              <a:t>фторалюмосиликатного</a:t>
            </a:r>
            <a:r>
              <a:rPr lang="ru-RU" sz="1400" dirty="0"/>
              <a:t> стекла </a:t>
            </a:r>
            <a:r>
              <a:rPr lang="ru-RU" sz="1400" dirty="0" err="1"/>
              <a:t>стеклоиономерного</a:t>
            </a:r>
            <a:r>
              <a:rPr lang="ru-RU" sz="1400" dirty="0"/>
              <a:t> цемента) и глицерофосфат кальция, являющимся источником кальция и фосфатов.</a:t>
            </a:r>
          </a:p>
          <a:p>
            <a:pPr>
              <a:buNone/>
            </a:pPr>
            <a:r>
              <a:rPr lang="ru-RU" sz="1400" dirty="0"/>
              <a:t>		Материал  обладает способностью накапливаться фтор из </a:t>
            </a:r>
            <a:r>
              <a:rPr lang="ru-RU" sz="1400" dirty="0" err="1"/>
              <a:t>фторсодержащихся</a:t>
            </a:r>
            <a:r>
              <a:rPr lang="ru-RU" sz="1400" dirty="0"/>
              <a:t> зубных паст и выделять его на всем протяжении нахождения материала в полости рта. В среднем материал удерживается на поверхности зуба в течении 6 месяцев, затем он постепенно истирается  зубной щеткой при чистке зубов. При необходимости можно повторить нанесение.</a:t>
            </a:r>
          </a:p>
          <a:p>
            <a:pPr>
              <a:buNone/>
            </a:pPr>
            <a:r>
              <a:rPr lang="ru-RU" sz="1400" dirty="0"/>
              <a:t>         	Поверхность зуба (эмали) перед нанесением материала протравливается в течение 15 сек., промывается и высушивается. Далее материал наносится тонким слоем с помощью кисточки или аппликатора и </a:t>
            </a:r>
            <a:r>
              <a:rPr lang="ru-RU" sz="1400" dirty="0" err="1"/>
              <a:t>полимеризуется</a:t>
            </a:r>
            <a:r>
              <a:rPr lang="ru-RU" sz="1400" dirty="0"/>
              <a:t> в течении 20 сек. В случае нанесения материала на дентин повторяются все этапы, за исключением протравливания.</a:t>
            </a:r>
          </a:p>
          <a:p>
            <a:r>
              <a:rPr lang="ru-RU" sz="1400" dirty="0"/>
              <a:t>Общее лечение показано детям с высокой степенью активности кариозного процесса и согласовано с </a:t>
            </a:r>
            <a:r>
              <a:rPr lang="ru-RU" sz="1400" dirty="0" smtClean="0"/>
              <a:t>педиатром</a:t>
            </a:r>
            <a:r>
              <a:rPr lang="ru-RU" sz="1400" dirty="0"/>
              <a:t>.</a:t>
            </a:r>
          </a:p>
          <a:p>
            <a:endParaRPr lang="ru-RU" sz="1400" dirty="0"/>
          </a:p>
        </p:txBody>
      </p:sp>
    </p:spTree>
    <p:extLst>
      <p:ext uri="{BB962C8B-B14F-4D97-AF65-F5344CB8AC3E}">
        <p14:creationId xmlns:p14="http://schemas.microsoft.com/office/powerpoint/2010/main" val="34003667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Другая 1">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TotalTime>
  <Words>2130</Words>
  <Application>Microsoft Office PowerPoint</Application>
  <PresentationFormat>Экран (4:3)</PresentationFormat>
  <Paragraphs>244</Paragraphs>
  <Slides>27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 Office</vt:lpstr>
      <vt:lpstr>Современные пломбировочные материалы, используемые при реставрации временных зубов</vt:lpstr>
      <vt:lpstr>Девять критериев, определяющих выбор пломбировочного материала: </vt:lpstr>
      <vt:lpstr> Особенности строения и функционирования временных зубов </vt:lpstr>
      <vt:lpstr>Презентация PowerPoint</vt:lpstr>
      <vt:lpstr>Презентация PowerPoint</vt:lpstr>
      <vt:lpstr> Сроки прорезывания временных зубов </vt:lpstr>
      <vt:lpstr> Лечение кариеса временных зубов. Материалы и методы </vt:lpstr>
      <vt:lpstr>А. Лечение кариеса эмали.</vt:lpstr>
      <vt:lpstr>Презентация PowerPoint</vt:lpstr>
      <vt:lpstr>Б. Лечение кариеса дентина</vt:lpstr>
      <vt:lpstr>Хемомеханический способ препарирования</vt:lpstr>
      <vt:lpstr>   </vt:lpstr>
      <vt:lpstr>Традиционное препарирование с помощью бормашины </vt:lpstr>
      <vt:lpstr>Презентация PowerPoint</vt:lpstr>
      <vt:lpstr> </vt:lpstr>
      <vt:lpstr>Методика работы с амальгамой:</vt:lpstr>
      <vt:lpstr>Презентация PowerPoint</vt:lpstr>
      <vt:lpstr>Презентация PowerPoint</vt:lpstr>
      <vt:lpstr>Методика применения традиционных СИЦ на примере Кеtак-Мо1аг™ Еаsymix (ЗМ ЕSРЕ) </vt:lpstr>
      <vt:lpstr>Показания: </vt:lpstr>
      <vt:lpstr>Презентация PowerPoint</vt:lpstr>
      <vt:lpstr>Презентация PowerPoint</vt:lpstr>
      <vt:lpstr>3. Компомеры (полимерные материалы со стеклоиономерным наполнителем).  </vt:lpstr>
      <vt:lpstr>Презентация PowerPoint</vt:lpstr>
      <vt:lpstr>Презентация PowerPoint</vt:lpstr>
      <vt:lpstr>4. Композиты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Современные пломбировочные материалы, используемые при рестоврации временных зубов</dc:title>
  <dc:creator>Римма</dc:creator>
  <cp:lastModifiedBy>Pol3.323</cp:lastModifiedBy>
  <cp:revision>69</cp:revision>
  <dcterms:created xsi:type="dcterms:W3CDTF">2016-01-31T17:25:43Z</dcterms:created>
  <dcterms:modified xsi:type="dcterms:W3CDTF">2020-03-18T06:27:53Z</dcterms:modified>
</cp:coreProperties>
</file>